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62"/>
  </p:notesMasterIdLst>
  <p:sldIdLst>
    <p:sldId id="256" r:id="rId3"/>
    <p:sldId id="258" r:id="rId4"/>
    <p:sldId id="399" r:id="rId5"/>
    <p:sldId id="313" r:id="rId6"/>
    <p:sldId id="314" r:id="rId7"/>
    <p:sldId id="400" r:id="rId8"/>
    <p:sldId id="315" r:id="rId9"/>
    <p:sldId id="334" r:id="rId10"/>
    <p:sldId id="401" r:id="rId11"/>
    <p:sldId id="402" r:id="rId12"/>
    <p:sldId id="403" r:id="rId13"/>
    <p:sldId id="349" r:id="rId14"/>
    <p:sldId id="350" r:id="rId15"/>
    <p:sldId id="352" r:id="rId16"/>
    <p:sldId id="353" r:id="rId17"/>
    <p:sldId id="321" r:id="rId18"/>
    <p:sldId id="327" r:id="rId19"/>
    <p:sldId id="323" r:id="rId20"/>
    <p:sldId id="328" r:id="rId21"/>
    <p:sldId id="324" r:id="rId22"/>
    <p:sldId id="329" r:id="rId23"/>
    <p:sldId id="325" r:id="rId24"/>
    <p:sldId id="330" r:id="rId25"/>
    <p:sldId id="326" r:id="rId26"/>
    <p:sldId id="331" r:id="rId27"/>
    <p:sldId id="367" r:id="rId28"/>
    <p:sldId id="368" r:id="rId29"/>
    <p:sldId id="369" r:id="rId30"/>
    <p:sldId id="370" r:id="rId31"/>
    <p:sldId id="371" r:id="rId32"/>
    <p:sldId id="372" r:id="rId33"/>
    <p:sldId id="373" r:id="rId34"/>
    <p:sldId id="374" r:id="rId35"/>
    <p:sldId id="375" r:id="rId36"/>
    <p:sldId id="376" r:id="rId37"/>
    <p:sldId id="377" r:id="rId38"/>
    <p:sldId id="378" r:id="rId39"/>
    <p:sldId id="379" r:id="rId40"/>
    <p:sldId id="380" r:id="rId41"/>
    <p:sldId id="381" r:id="rId42"/>
    <p:sldId id="382" r:id="rId43"/>
    <p:sldId id="383" r:id="rId44"/>
    <p:sldId id="384" r:id="rId45"/>
    <p:sldId id="385" r:id="rId46"/>
    <p:sldId id="386" r:id="rId47"/>
    <p:sldId id="387" r:id="rId48"/>
    <p:sldId id="388" r:id="rId49"/>
    <p:sldId id="389" r:id="rId50"/>
    <p:sldId id="390" r:id="rId51"/>
    <p:sldId id="391" r:id="rId52"/>
    <p:sldId id="392" r:id="rId53"/>
    <p:sldId id="393" r:id="rId54"/>
    <p:sldId id="394" r:id="rId55"/>
    <p:sldId id="395" r:id="rId56"/>
    <p:sldId id="396" r:id="rId57"/>
    <p:sldId id="397" r:id="rId58"/>
    <p:sldId id="398" r:id="rId59"/>
    <p:sldId id="364" r:id="rId60"/>
    <p:sldId id="365" r:id="rId61"/>
  </p:sldIdLst>
  <p:sldSz cx="9144000" cy="6858000" type="screen4x3"/>
  <p:notesSz cx="6754813" cy="9866313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667" autoAdjust="0"/>
    <p:restoredTop sz="92857" autoAdjust="0"/>
  </p:normalViewPr>
  <p:slideViewPr>
    <p:cSldViewPr>
      <p:cViewPr varScale="1">
        <p:scale>
          <a:sx n="107" d="100"/>
          <a:sy n="107" d="100"/>
        </p:scale>
        <p:origin x="1596" y="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tableStyles" Target="tableStyle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27086" cy="49331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26164" y="0"/>
            <a:ext cx="2927086" cy="49331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fld id="{5F473A7B-A721-420D-AE35-1BAD600317B9}" type="datetimeFigureOut">
              <a:rPr lang="ko-KR" altLang="en-US" smtClean="0"/>
              <a:pPr/>
              <a:t>2021-03-22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11225" y="739775"/>
            <a:ext cx="4932363" cy="37004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5482" y="4686499"/>
            <a:ext cx="5403850" cy="443984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371285"/>
            <a:ext cx="2927086" cy="49331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26164" y="9371285"/>
            <a:ext cx="2927086" cy="49331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fld id="{34CC4048-102A-47B0-ACE6-68895EA46754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673299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나눔고딕" panose="020D0604000000000000" pitchFamily="50" charset="-127"/>
        <a:ea typeface="나눔고딕" panose="020D0604000000000000" pitchFamily="50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나눔고딕" panose="020D0604000000000000" pitchFamily="50" charset="-127"/>
        <a:ea typeface="나눔고딕" panose="020D0604000000000000" pitchFamily="50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나눔고딕" panose="020D0604000000000000" pitchFamily="50" charset="-127"/>
        <a:ea typeface="나눔고딕" panose="020D0604000000000000" pitchFamily="50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나눔고딕" panose="020D0604000000000000" pitchFamily="50" charset="-127"/>
        <a:ea typeface="나눔고딕" panose="020D0604000000000000" pitchFamily="50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나눔고딕" panose="020D0604000000000000" pitchFamily="50" charset="-127"/>
        <a:ea typeface="나눔고딕" panose="020D0604000000000000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CC4048-102A-47B0-ACE6-68895EA46754}" type="slidenum">
              <a:rPr lang="ko-KR" altLang="en-US" smtClean="0"/>
              <a:pPr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731263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font_path</a:t>
            </a:r>
            <a:r>
              <a:rPr lang="en-US" altLang="ko-KR" dirty="0"/>
              <a:t> = </a:t>
            </a:r>
            <a:r>
              <a:rPr lang="ko-KR" altLang="en-US" dirty="0"/>
              <a:t>맑음</a:t>
            </a:r>
            <a:r>
              <a:rPr lang="en-US" altLang="ko-KR" dirty="0"/>
              <a:t>, 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Noto Sans"/>
              </a:rPr>
              <a:t>단어 등장 빈도에 따른 크기 차이를 조절하는 </a:t>
            </a:r>
            <a:r>
              <a:rPr lang="ko-KR" altLang="en-US" b="0" i="0" dirty="0" err="1">
                <a:solidFill>
                  <a:srgbClr val="666666"/>
                </a:solidFill>
                <a:effectLst/>
                <a:latin typeface="Noto Sans"/>
              </a:rPr>
              <a:t>비율값인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Noto Sans"/>
              </a:rPr>
              <a:t> </a:t>
            </a:r>
            <a:r>
              <a:rPr lang="en-US" altLang="ko-KR" dirty="0" err="1"/>
              <a:t>relative_scaling</a:t>
            </a:r>
            <a:r>
              <a:rPr lang="en-US" altLang="ko-KR" dirty="0"/>
              <a:t>=0.2, </a:t>
            </a:r>
            <a:r>
              <a:rPr lang="en-US" altLang="ko-KR" dirty="0" err="1"/>
              <a:t>background_color</a:t>
            </a:r>
            <a:r>
              <a:rPr lang="en-US" altLang="ko-KR" dirty="0"/>
              <a:t>=</a:t>
            </a:r>
            <a:r>
              <a:rPr lang="ko-KR" altLang="en-US" dirty="0"/>
              <a:t>흰색</a:t>
            </a:r>
            <a:r>
              <a:rPr lang="en-US" altLang="ko-KR" dirty="0"/>
              <a:t> </a:t>
            </a:r>
            <a:r>
              <a:rPr lang="ko-KR" altLang="en-US" dirty="0"/>
              <a:t>으로 </a:t>
            </a:r>
            <a:r>
              <a:rPr lang="ko-KR" altLang="en-US" dirty="0" err="1"/>
              <a:t>워드클라우드활성화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CC4048-102A-47B0-ACE6-68895EA46754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31235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수분 흡수 </a:t>
            </a:r>
            <a:r>
              <a:rPr lang="ko-KR" altLang="en-US" dirty="0" err="1"/>
              <a:t>촉촉</a:t>
            </a:r>
            <a:r>
              <a:rPr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CC4048-102A-47B0-ACE6-68895EA46754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70282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수분 흡수 </a:t>
            </a:r>
            <a:r>
              <a:rPr lang="ko-KR" altLang="en-US" dirty="0" err="1"/>
              <a:t>촉촉</a:t>
            </a:r>
            <a:r>
              <a:rPr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CC4048-102A-47B0-ACE6-68895EA46754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07411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수분 흡수 </a:t>
            </a:r>
            <a:r>
              <a:rPr lang="ko-KR" altLang="en-US" dirty="0" err="1"/>
              <a:t>촉촉</a:t>
            </a:r>
            <a:r>
              <a:rPr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CC4048-102A-47B0-ACE6-68895EA46754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85372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수분 흡수 </a:t>
            </a:r>
            <a:r>
              <a:rPr lang="ko-KR" altLang="en-US" dirty="0" err="1"/>
              <a:t>촉촉</a:t>
            </a:r>
            <a:r>
              <a:rPr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CC4048-102A-47B0-ACE6-68895EA46754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57829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수분 흡수 </a:t>
            </a:r>
            <a:r>
              <a:rPr lang="ko-KR" altLang="en-US" dirty="0" err="1"/>
              <a:t>촉촉</a:t>
            </a:r>
            <a:r>
              <a:rPr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CC4048-102A-47B0-ACE6-68895EA46754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79141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수분 흡수 </a:t>
            </a:r>
            <a:r>
              <a:rPr lang="ko-KR" altLang="en-US" dirty="0" err="1"/>
              <a:t>촉촉</a:t>
            </a:r>
            <a:r>
              <a:rPr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CC4048-102A-47B0-ACE6-68895EA46754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54165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수분 흡수 </a:t>
            </a:r>
            <a:r>
              <a:rPr lang="ko-KR" altLang="en-US" dirty="0" err="1"/>
              <a:t>촉촉</a:t>
            </a:r>
            <a:r>
              <a:rPr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CC4048-102A-47B0-ACE6-68895EA46754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96903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수분 흡수 </a:t>
            </a:r>
            <a:r>
              <a:rPr lang="ko-KR" altLang="en-US" dirty="0" err="1"/>
              <a:t>촉촉</a:t>
            </a:r>
            <a:r>
              <a:rPr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CC4048-102A-47B0-ACE6-68895EA46754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44591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수분 흡수 </a:t>
            </a:r>
            <a:r>
              <a:rPr lang="ko-KR" altLang="en-US" dirty="0" err="1"/>
              <a:t>촉촉</a:t>
            </a:r>
            <a:r>
              <a:rPr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CC4048-102A-47B0-ACE6-68895EA46754}" type="slidenum">
              <a:rPr lang="ko-KR" altLang="en-US" smtClean="0"/>
              <a:pPr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33264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CC4048-102A-47B0-ACE6-68895EA46754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0984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수분 흡수 </a:t>
            </a:r>
            <a:r>
              <a:rPr lang="ko-KR" altLang="en-US" dirty="0" err="1"/>
              <a:t>촉촉</a:t>
            </a:r>
            <a:r>
              <a:rPr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CC4048-102A-47B0-ACE6-68895EA46754}" type="slidenum">
              <a:rPr lang="ko-KR" altLang="en-US" smtClean="0"/>
              <a:pPr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792990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 err="1"/>
              <a:t>인스타그램의</a:t>
            </a:r>
            <a:r>
              <a:rPr lang="ko-KR" altLang="en-US" baseline="0" dirty="0"/>
              <a:t> 구조 특성상 스크롤을 내려야 추가 게시물이 나오는 형식이라</a:t>
            </a:r>
            <a:endParaRPr lang="en-US" altLang="ko-KR" baseline="0" dirty="0"/>
          </a:p>
          <a:p>
            <a:r>
              <a:rPr lang="ko-KR" altLang="en-US" baseline="0" dirty="0"/>
              <a:t>정적 </a:t>
            </a:r>
            <a:r>
              <a:rPr lang="ko-KR" altLang="en-US" baseline="0" dirty="0" err="1"/>
              <a:t>크롤링</a:t>
            </a:r>
            <a:r>
              <a:rPr lang="ko-KR" altLang="en-US" baseline="0" dirty="0"/>
              <a:t> 방식인 </a:t>
            </a:r>
            <a:r>
              <a:rPr lang="en-US" altLang="ko-KR" baseline="0" dirty="0" err="1"/>
              <a:t>BeautifulSoup</a:t>
            </a:r>
            <a:r>
              <a:rPr lang="ko-KR" altLang="en-US" baseline="0" dirty="0"/>
              <a:t>으로 데이터의 전부를 </a:t>
            </a:r>
            <a:r>
              <a:rPr lang="ko-KR" altLang="en-US" baseline="0" dirty="0" err="1"/>
              <a:t>크롤링할</a:t>
            </a:r>
            <a:r>
              <a:rPr lang="ko-KR" altLang="en-US" baseline="0" dirty="0"/>
              <a:t> 수 없었습니다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CC4048-102A-47B0-ACE6-68895EA46754}" type="slidenum">
              <a:rPr lang="ko-KR" altLang="en-US" smtClean="0"/>
              <a:pPr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987540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Id</a:t>
            </a:r>
            <a:r>
              <a:rPr lang="ko-KR" altLang="en-US" dirty="0"/>
              <a:t>와 </a:t>
            </a:r>
            <a:r>
              <a:rPr lang="en-US" altLang="ko-KR" dirty="0"/>
              <a:t>pw</a:t>
            </a:r>
            <a:r>
              <a:rPr lang="ko-KR" altLang="en-US" dirty="0"/>
              <a:t>를 작성하여 </a:t>
            </a:r>
            <a:r>
              <a:rPr lang="ko-KR" altLang="en-US" dirty="0" err="1"/>
              <a:t>인스타그램에</a:t>
            </a:r>
            <a:r>
              <a:rPr lang="ko-KR" altLang="en-US" dirty="0"/>
              <a:t> 로그인하고</a:t>
            </a:r>
            <a:r>
              <a:rPr lang="en-US" altLang="ko-KR" dirty="0"/>
              <a:t>, </a:t>
            </a:r>
            <a:r>
              <a:rPr lang="ko-KR" altLang="en-US" dirty="0"/>
              <a:t>검색</a:t>
            </a:r>
            <a:r>
              <a:rPr lang="ko-KR" altLang="en-US" baseline="0" dirty="0"/>
              <a:t>할 </a:t>
            </a:r>
            <a:r>
              <a:rPr lang="ko-KR" altLang="en-US" baseline="0" dirty="0" err="1"/>
              <a:t>해시태그를넣어</a:t>
            </a:r>
            <a:r>
              <a:rPr lang="ko-KR" altLang="en-US" baseline="0" dirty="0"/>
              <a:t> 게시물의 개수가 나타나면</a:t>
            </a:r>
            <a:r>
              <a:rPr lang="en-US" altLang="ko-KR" dirty="0"/>
              <a:t> </a:t>
            </a:r>
            <a:r>
              <a:rPr lang="ko-KR" altLang="en-US" dirty="0" err="1"/>
              <a:t>스크롤링</a:t>
            </a:r>
            <a:r>
              <a:rPr lang="ko-KR" altLang="en-US" dirty="0"/>
              <a:t> </a:t>
            </a:r>
            <a:r>
              <a:rPr lang="ko-KR" altLang="en-US" dirty="0" err="1"/>
              <a:t>작업을통해</a:t>
            </a:r>
            <a:r>
              <a:rPr lang="ko-KR" altLang="en-US" dirty="0"/>
              <a:t> 전체 게시물을 </a:t>
            </a:r>
            <a:r>
              <a:rPr lang="ko-KR" altLang="en-US" dirty="0" err="1"/>
              <a:t>로드합니다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CC4048-102A-47B0-ACE6-68895EA46754}" type="slidenum">
              <a:rPr lang="ko-KR" altLang="en-US" smtClean="0"/>
              <a:pPr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987540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크롤링할</a:t>
            </a:r>
            <a:r>
              <a:rPr lang="ko-KR" altLang="en-US" dirty="0"/>
              <a:t> 개수를 지정하여 </a:t>
            </a:r>
            <a:r>
              <a:rPr lang="ko-KR" altLang="en-US" dirty="0" err="1"/>
              <a:t>크롤링</a:t>
            </a:r>
            <a:r>
              <a:rPr lang="ko-KR" altLang="en-US" dirty="0"/>
              <a:t> 작업을 시도합니다</a:t>
            </a:r>
            <a:r>
              <a:rPr lang="en-US" altLang="ko-KR" dirty="0"/>
              <a:t>.  </a:t>
            </a:r>
            <a:r>
              <a:rPr lang="en-US" altLang="ko-KR" dirty="0" err="1"/>
              <a:t>Trange</a:t>
            </a:r>
            <a:r>
              <a:rPr lang="ko-KR" altLang="en-US" dirty="0"/>
              <a:t>패키지를 사용하여 </a:t>
            </a:r>
            <a:r>
              <a:rPr lang="ko-KR" altLang="en-US" dirty="0" err="1"/>
              <a:t>프로세스바를이용하여</a:t>
            </a:r>
            <a:r>
              <a:rPr lang="ko-KR" altLang="en-US" dirty="0"/>
              <a:t> 작업시간을 확인할 수 있었습니다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CC4048-102A-47B0-ACE6-68895EA46754}" type="slidenum">
              <a:rPr lang="ko-KR" altLang="en-US" smtClean="0"/>
              <a:pPr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987540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19</a:t>
            </a:r>
            <a:r>
              <a:rPr lang="ko-KR" altLang="en-US" dirty="0"/>
              <a:t>개의 파일은 하나로 병합하여 중복처리 후 데이터</a:t>
            </a:r>
            <a:r>
              <a:rPr lang="ko-KR" altLang="en-US" baseline="0" dirty="0"/>
              <a:t> 특수문자와 </a:t>
            </a:r>
            <a:r>
              <a:rPr lang="ko-KR" altLang="en-US" baseline="0" dirty="0" err="1"/>
              <a:t>자음있는</a:t>
            </a:r>
            <a:r>
              <a:rPr lang="ko-KR" altLang="en-US" baseline="0" dirty="0"/>
              <a:t> 데이터를 </a:t>
            </a:r>
            <a:r>
              <a:rPr lang="ko-KR" altLang="en-US" baseline="0" dirty="0" err="1"/>
              <a:t>전처리하였습니다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CC4048-102A-47B0-ACE6-68895EA46754}" type="slidenum">
              <a:rPr lang="ko-KR" altLang="en-US" smtClean="0"/>
              <a:pPr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987540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인스타그램</a:t>
            </a:r>
            <a:r>
              <a:rPr lang="ko-KR" altLang="en-US" dirty="0"/>
              <a:t> 앰플 </a:t>
            </a:r>
            <a:r>
              <a:rPr lang="ko-KR" altLang="en-US" dirty="0" err="1"/>
              <a:t>해시태크에관한</a:t>
            </a:r>
            <a:r>
              <a:rPr lang="ko-KR" altLang="en-US" dirty="0"/>
              <a:t> 명사 빈도수를 나타낸 그래프입니다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CC4048-102A-47B0-ACE6-68895EA46754}" type="slidenum">
              <a:rPr lang="ko-KR" altLang="en-US" smtClean="0"/>
              <a:pPr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987540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인스타그램</a:t>
            </a:r>
            <a:r>
              <a:rPr lang="ko-KR" altLang="en-US" dirty="0"/>
              <a:t> 앰플 </a:t>
            </a:r>
            <a:r>
              <a:rPr lang="ko-KR" altLang="en-US" dirty="0" err="1"/>
              <a:t>게시글본문에</a:t>
            </a:r>
            <a:r>
              <a:rPr lang="ko-KR" altLang="en-US" dirty="0"/>
              <a:t> 관한 명사 빈도수를 나타낸 그래프입니다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CC4048-102A-47B0-ACE6-68895EA46754}" type="slidenum">
              <a:rPr lang="ko-KR" altLang="en-US" smtClean="0"/>
              <a:pPr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987540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두 명사 </a:t>
            </a:r>
            <a:r>
              <a:rPr lang="ko-KR" altLang="en-US" dirty="0" err="1"/>
              <a:t>빈도수를가지고</a:t>
            </a:r>
            <a:r>
              <a:rPr lang="ko-KR" altLang="en-US" dirty="0"/>
              <a:t> </a:t>
            </a:r>
            <a:r>
              <a:rPr lang="ko-KR" altLang="en-US" dirty="0" err="1"/>
              <a:t>워드클라우드를</a:t>
            </a:r>
            <a:r>
              <a:rPr lang="ko-KR" altLang="en-US" dirty="0"/>
              <a:t> 만들어봤습니다</a:t>
            </a:r>
            <a:r>
              <a:rPr lang="en-US" altLang="ko-KR" dirty="0"/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이</a:t>
            </a:r>
            <a:r>
              <a:rPr lang="ko-KR" altLang="en-US" baseline="0" dirty="0"/>
              <a:t> 사실로 알 수 있는 </a:t>
            </a:r>
            <a:r>
              <a:rPr lang="ko-KR" altLang="en-US" dirty="0"/>
              <a:t>앰플 </a:t>
            </a:r>
            <a:r>
              <a:rPr lang="ko-KR" altLang="en-US" dirty="0" err="1"/>
              <a:t>트렌드는</a:t>
            </a:r>
            <a:r>
              <a:rPr lang="ko-KR" altLang="en-US" dirty="0"/>
              <a:t> 수분</a:t>
            </a:r>
            <a:r>
              <a:rPr lang="en-US" altLang="ko-KR" dirty="0"/>
              <a:t>/</a:t>
            </a:r>
            <a:r>
              <a:rPr lang="ko-KR" altLang="en-US" dirty="0" err="1"/>
              <a:t>케어</a:t>
            </a:r>
            <a:r>
              <a:rPr lang="ko-KR" altLang="en-US" dirty="0"/>
              <a:t> 중심의 </a:t>
            </a:r>
            <a:r>
              <a:rPr lang="ko-KR" altLang="en-US" dirty="0" err="1"/>
              <a:t>추천앰플을</a:t>
            </a:r>
            <a:r>
              <a:rPr lang="ko-KR" altLang="en-US" dirty="0"/>
              <a:t> </a:t>
            </a:r>
            <a:r>
              <a:rPr lang="ko-KR" altLang="en-US" dirty="0" err="1"/>
              <a:t>언급하는것을</a:t>
            </a:r>
            <a:r>
              <a:rPr lang="ko-KR" altLang="en-US" dirty="0"/>
              <a:t> 알 수 있습니다</a:t>
            </a:r>
            <a:r>
              <a:rPr lang="en-US" altLang="ko-KR" dirty="0"/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건조한 겨울을 보낸 날씨적 요인과 </a:t>
            </a:r>
            <a:r>
              <a:rPr lang="ko-KR" altLang="en-US" dirty="0" err="1"/>
              <a:t>코로나로인한</a:t>
            </a:r>
            <a:r>
              <a:rPr lang="ko-KR" altLang="en-US" dirty="0"/>
              <a:t> 마스크 의무 착용에 의한 수분보충과 피부트러블 </a:t>
            </a:r>
            <a:r>
              <a:rPr lang="ko-KR" altLang="en-US" dirty="0" err="1"/>
              <a:t>케어</a:t>
            </a:r>
            <a:r>
              <a:rPr lang="ko-KR" altLang="en-US" dirty="0"/>
              <a:t> 할 수 있는 </a:t>
            </a:r>
            <a:r>
              <a:rPr lang="ko-KR" altLang="en-US" dirty="0" err="1"/>
              <a:t>앰플을</a:t>
            </a:r>
            <a:r>
              <a:rPr lang="ko-KR" altLang="en-US" dirty="0"/>
              <a:t> 많이 </a:t>
            </a:r>
            <a:r>
              <a:rPr lang="ko-KR" altLang="en-US" dirty="0" err="1"/>
              <a:t>찾고있음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CC4048-102A-47B0-ACE6-68895EA46754}" type="slidenum">
              <a:rPr lang="ko-KR" altLang="en-US" smtClean="0"/>
              <a:pPr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987540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Sklearn</a:t>
            </a:r>
            <a:r>
              <a:rPr lang="ko-KR" altLang="en-US" dirty="0"/>
              <a:t>의 </a:t>
            </a:r>
            <a:r>
              <a:rPr lang="en-US" altLang="ko-KR" dirty="0" err="1"/>
              <a:t>train_test_split</a:t>
            </a:r>
            <a:r>
              <a:rPr lang="ko-KR" altLang="en-US" dirty="0"/>
              <a:t>함수를 이용하여 </a:t>
            </a:r>
            <a:r>
              <a:rPr lang="en-US" altLang="ko-KR" dirty="0"/>
              <a:t>8:2 </a:t>
            </a:r>
            <a:r>
              <a:rPr lang="ko-KR" altLang="en-US" dirty="0"/>
              <a:t>비율로 </a:t>
            </a:r>
            <a:r>
              <a:rPr lang="en-US" altLang="ko-KR" dirty="0"/>
              <a:t>x</a:t>
            </a:r>
            <a:r>
              <a:rPr lang="ko-KR" altLang="en-US" dirty="0"/>
              <a:t>데이터와 </a:t>
            </a:r>
            <a:r>
              <a:rPr lang="en-US" altLang="ko-KR" dirty="0"/>
              <a:t>y</a:t>
            </a:r>
            <a:r>
              <a:rPr lang="ko-KR" altLang="en-US" dirty="0"/>
              <a:t>데이터를 학습데이터와 테스트데이터로 나눴습니다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모듈은 </a:t>
            </a:r>
            <a:r>
              <a:rPr lang="en-US" altLang="ko-KR" dirty="0" err="1"/>
              <a:t>keras</a:t>
            </a:r>
            <a:r>
              <a:rPr lang="ko-KR" altLang="en-US" dirty="0"/>
              <a:t>의 순차적으로 레이어를 더해 나가는 인공신경망 모델인  </a:t>
            </a:r>
            <a:r>
              <a:rPr lang="en-US" altLang="ko-KR" dirty="0"/>
              <a:t>Sequential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b="0" i="0" dirty="0">
                <a:solidFill>
                  <a:srgbClr val="202124"/>
                </a:solidFill>
                <a:effectLst/>
              </a:rPr>
              <a:t>입력과 출력을 모두 연결해주는 </a:t>
            </a:r>
            <a:r>
              <a:rPr lang="en-US" altLang="ko-KR" b="0" i="0" dirty="0">
                <a:solidFill>
                  <a:srgbClr val="202124"/>
                </a:solidFill>
                <a:effectLst/>
              </a:rPr>
              <a:t>NN </a:t>
            </a:r>
            <a:r>
              <a:rPr lang="ko-KR" altLang="en-US" b="0" i="0" dirty="0">
                <a:solidFill>
                  <a:srgbClr val="202124"/>
                </a:solidFill>
                <a:effectLst/>
              </a:rPr>
              <a:t>레이어인 </a:t>
            </a:r>
            <a:r>
              <a:rPr lang="en-US" altLang="ko-KR" dirty="0"/>
              <a:t>Dense</a:t>
            </a:r>
          </a:p>
          <a:p>
            <a:r>
              <a:rPr lang="ko-KR" altLang="en-US" b="0" i="0" dirty="0">
                <a:solidFill>
                  <a:srgbClr val="5F5F5F"/>
                </a:solidFill>
                <a:effectLst/>
              </a:rPr>
              <a:t>손실 </a:t>
            </a:r>
            <a:r>
              <a:rPr lang="ko-KR" altLang="en-US" b="0" i="0" dirty="0" err="1">
                <a:solidFill>
                  <a:srgbClr val="5F5F5F"/>
                </a:solidFill>
                <a:effectLst/>
              </a:rPr>
              <a:t>함수을</a:t>
            </a:r>
            <a:r>
              <a:rPr lang="ko-KR" altLang="en-US" b="0" i="0" dirty="0">
                <a:solidFill>
                  <a:srgbClr val="5F5F5F"/>
                </a:solidFill>
                <a:effectLst/>
              </a:rPr>
              <a:t> 통해 얻은 </a:t>
            </a:r>
            <a:r>
              <a:rPr lang="ko-KR" altLang="en-US" b="0" i="0" dirty="0" err="1">
                <a:solidFill>
                  <a:srgbClr val="5F5F5F"/>
                </a:solidFill>
                <a:effectLst/>
              </a:rPr>
              <a:t>손실값으로부터</a:t>
            </a:r>
            <a:r>
              <a:rPr lang="ko-KR" altLang="en-US" b="0" i="0" dirty="0">
                <a:solidFill>
                  <a:srgbClr val="5F5F5F"/>
                </a:solidFill>
                <a:effectLst/>
              </a:rPr>
              <a:t> 모델을 업데이트하는 방식인 </a:t>
            </a:r>
            <a:r>
              <a:rPr lang="en-US" altLang="ko-KR" b="0" i="0" dirty="0">
                <a:solidFill>
                  <a:srgbClr val="5F5F5F"/>
                </a:solidFill>
                <a:effectLst/>
              </a:rPr>
              <a:t>optimizers </a:t>
            </a:r>
            <a:r>
              <a:rPr lang="ko-KR" altLang="en-US" b="0" i="0" dirty="0">
                <a:solidFill>
                  <a:srgbClr val="5F5F5F"/>
                </a:solidFill>
                <a:effectLst/>
              </a:rPr>
              <a:t>을 사용했습니다</a:t>
            </a:r>
            <a:r>
              <a:rPr lang="en-US" altLang="ko-KR" b="0" i="0" dirty="0">
                <a:solidFill>
                  <a:srgbClr val="5F5F5F"/>
                </a:solidFill>
                <a:effectLst/>
              </a:rPr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CC4048-102A-47B0-ACE6-68895EA46754}" type="slidenum">
              <a:rPr lang="ko-KR" altLang="en-US" smtClean="0"/>
              <a:pPr/>
              <a:t>55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7255397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첫번째 레이어에서는 </a:t>
            </a:r>
            <a:r>
              <a:rPr lang="en-US" altLang="ko-KR" dirty="0"/>
              <a:t>256</a:t>
            </a:r>
            <a:r>
              <a:rPr lang="ko-KR" altLang="en-US" dirty="0"/>
              <a:t>개의 뉴런을 출력하고 </a:t>
            </a:r>
            <a:r>
              <a:rPr lang="ko-KR" altLang="en-US" dirty="0" err="1"/>
              <a:t>은닉층</a:t>
            </a:r>
            <a:r>
              <a:rPr lang="ko-KR" altLang="en-US" dirty="0"/>
              <a:t> 이기때문에 </a:t>
            </a:r>
            <a:r>
              <a:rPr lang="en-US" altLang="ko-KR" dirty="0" err="1"/>
              <a:t>relu</a:t>
            </a:r>
            <a:r>
              <a:rPr lang="ko-KR" altLang="en-US" dirty="0"/>
              <a:t>를 사용하며 </a:t>
            </a:r>
            <a:r>
              <a:rPr lang="en-US" altLang="ko-KR" dirty="0"/>
              <a:t>11</a:t>
            </a:r>
            <a:r>
              <a:rPr lang="ko-KR" altLang="en-US" dirty="0"/>
              <a:t>개의 입력을 의미합니다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두번째 레이어는 </a:t>
            </a:r>
            <a:r>
              <a:rPr lang="en-US" altLang="ko-KR" dirty="0"/>
              <a:t>128</a:t>
            </a:r>
            <a:r>
              <a:rPr lang="ko-KR" altLang="en-US" dirty="0"/>
              <a:t>개의 뉴런을 출력하고 마찬가지로 </a:t>
            </a:r>
            <a:r>
              <a:rPr lang="ko-KR" altLang="en-US" dirty="0" err="1"/>
              <a:t>은닉층이기때문에</a:t>
            </a:r>
            <a:r>
              <a:rPr lang="ko-KR" altLang="en-US" dirty="0"/>
              <a:t> </a:t>
            </a:r>
            <a:r>
              <a:rPr lang="en-US" altLang="ko-KR" dirty="0" err="1"/>
              <a:t>relu</a:t>
            </a:r>
            <a:r>
              <a:rPr lang="ko-KR" altLang="en-US" dirty="0"/>
              <a:t>를 사용합니다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네번째 까지 동일한 내용이고 마지막 출력 수는 레이어의 열 수인 </a:t>
            </a:r>
            <a:r>
              <a:rPr lang="en-US" altLang="ko-KR" dirty="0"/>
              <a:t>5</a:t>
            </a:r>
            <a:r>
              <a:rPr lang="ko-KR" altLang="en-US" dirty="0"/>
              <a:t>개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CC4048-102A-47B0-ACE6-68895EA46754}" type="slidenum">
              <a:rPr lang="ko-KR" altLang="en-US" smtClean="0"/>
              <a:pPr/>
              <a:t>56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226991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CC4048-102A-47B0-ACE6-68895EA46754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375725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해석하기 어려워요 </a:t>
            </a:r>
            <a:r>
              <a:rPr lang="ko-KR" altLang="en-US" dirty="0" err="1"/>
              <a:t>하하하후후ㅜ후후후후ㅜ</a:t>
            </a:r>
            <a:r>
              <a:rPr lang="ko-KR" altLang="en-US" dirty="0"/>
              <a:t> 정확도</a:t>
            </a:r>
            <a:r>
              <a:rPr lang="en-US" altLang="ko-KR" dirty="0"/>
              <a:t> </a:t>
            </a:r>
            <a:r>
              <a:rPr lang="ko-KR" altLang="en-US" dirty="0"/>
              <a:t>약 </a:t>
            </a:r>
            <a:r>
              <a:rPr lang="en-US" altLang="ko-KR" dirty="0"/>
              <a:t>73% </a:t>
            </a:r>
            <a:r>
              <a:rPr lang="ko-KR" altLang="en-US" dirty="0"/>
              <a:t>유지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CC4048-102A-47B0-ACE6-68895EA46754}" type="slidenum">
              <a:rPr lang="ko-KR" altLang="en-US" smtClean="0"/>
              <a:pPr/>
              <a:t>57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164197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크롬드라이버를 활용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충분히 페이지가 </a:t>
            </a:r>
            <a:r>
              <a:rPr lang="ko-KR" altLang="en-US" dirty="0" err="1"/>
              <a:t>로드될</a:t>
            </a:r>
            <a:r>
              <a:rPr lang="ko-KR" altLang="en-US" dirty="0"/>
              <a:t> 수 있도록 </a:t>
            </a:r>
            <a:r>
              <a:rPr lang="en-US" altLang="ko-KR" dirty="0" err="1"/>
              <a:t>time.sleep</a:t>
            </a:r>
            <a:r>
              <a:rPr lang="en-US" altLang="ko-KR" dirty="0"/>
              <a:t>()</a:t>
            </a:r>
            <a:r>
              <a:rPr lang="ko-KR" altLang="en-US" dirty="0"/>
              <a:t>활용</a:t>
            </a:r>
            <a:endParaRPr lang="en-US" altLang="ko-KR" dirty="0"/>
          </a:p>
          <a:p>
            <a:r>
              <a:rPr lang="ko-KR" altLang="en-US" dirty="0"/>
              <a:t>리뷰는 </a:t>
            </a:r>
            <a:r>
              <a:rPr lang="en-US" altLang="ko-KR" dirty="0"/>
              <a:t>selector</a:t>
            </a:r>
            <a:r>
              <a:rPr lang="ko-KR" altLang="en-US" dirty="0"/>
              <a:t>를 활용</a:t>
            </a:r>
            <a:endParaRPr lang="en-US" altLang="ko-KR" dirty="0"/>
          </a:p>
          <a:p>
            <a:r>
              <a:rPr lang="ko-KR" altLang="en-US" dirty="0" err="1"/>
              <a:t>별점과</a:t>
            </a:r>
            <a:r>
              <a:rPr lang="ko-KR" altLang="en-US" dirty="0"/>
              <a:t> 날짜는 </a:t>
            </a:r>
            <a:r>
              <a:rPr lang="en-US" altLang="ko-KR" dirty="0" err="1"/>
              <a:t>xpath</a:t>
            </a:r>
            <a:r>
              <a:rPr lang="ko-KR" altLang="en-US" dirty="0"/>
              <a:t>를 활용</a:t>
            </a:r>
            <a:endParaRPr lang="en-US" altLang="ko-KR" dirty="0"/>
          </a:p>
          <a:p>
            <a:r>
              <a:rPr lang="ko-KR" altLang="en-US" dirty="0"/>
              <a:t>긁은 것을 각 리스트에 </a:t>
            </a:r>
            <a:r>
              <a:rPr lang="en-US" altLang="ko-KR" dirty="0"/>
              <a:t>append()</a:t>
            </a:r>
            <a:r>
              <a:rPr lang="ko-KR" altLang="en-US" dirty="0"/>
              <a:t>를 활용하여 저장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CC4048-102A-47B0-ACE6-68895EA46754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97910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Try</a:t>
            </a:r>
            <a:r>
              <a:rPr lang="ko-KR" altLang="en-US" dirty="0"/>
              <a:t>를 이용하여 </a:t>
            </a:r>
            <a:r>
              <a:rPr lang="en-US" altLang="ko-KR" dirty="0"/>
              <a:t>1</a:t>
            </a:r>
            <a:r>
              <a:rPr lang="ko-KR" altLang="en-US" dirty="0"/>
              <a:t>페이지 </a:t>
            </a:r>
            <a:r>
              <a:rPr lang="en-US" altLang="ko-KR" dirty="0"/>
              <a:t>2</a:t>
            </a:r>
            <a:r>
              <a:rPr lang="ko-KR" altLang="en-US" dirty="0"/>
              <a:t>페이지 와 같은 버튼을 클릭하는 시도를 해보고 더 이상 페이지 클릭이 불가할 때 </a:t>
            </a:r>
            <a:r>
              <a:rPr lang="en-US" altLang="ko-KR" dirty="0"/>
              <a:t>except</a:t>
            </a:r>
            <a:r>
              <a:rPr lang="ko-KR" altLang="en-US" dirty="0"/>
              <a:t>에서 </a:t>
            </a:r>
            <a:r>
              <a:rPr lang="en-US" altLang="ko-KR" dirty="0"/>
              <a:t>try</a:t>
            </a:r>
            <a:r>
              <a:rPr lang="ko-KR" altLang="en-US" dirty="0"/>
              <a:t>를 다시 사용</a:t>
            </a:r>
            <a:r>
              <a:rPr lang="en-US" altLang="ko-KR" dirty="0"/>
              <a:t>. </a:t>
            </a:r>
            <a:r>
              <a:rPr lang="ko-KR" altLang="en-US" dirty="0"/>
              <a:t>첫번째 페이지 다음버튼의 </a:t>
            </a:r>
            <a:r>
              <a:rPr lang="en-US" altLang="ko-KR" dirty="0" err="1"/>
              <a:t>xpath</a:t>
            </a:r>
            <a:r>
              <a:rPr lang="ko-KR" altLang="en-US" dirty="0"/>
              <a:t>와 첫번째를 제외한 나머지 페이지 다음버튼의 </a:t>
            </a:r>
            <a:r>
              <a:rPr lang="en-US" altLang="ko-KR" dirty="0" err="1"/>
              <a:t>xpath</a:t>
            </a:r>
            <a:r>
              <a:rPr lang="ko-KR" altLang="en-US" dirty="0"/>
              <a:t>는 다르기 때문에 </a:t>
            </a:r>
            <a:r>
              <a:rPr lang="en-US" altLang="ko-KR" dirty="0"/>
              <a:t>if</a:t>
            </a:r>
            <a:r>
              <a:rPr lang="ko-KR" altLang="en-US" dirty="0"/>
              <a:t>문을 활용하여 처리</a:t>
            </a:r>
            <a:r>
              <a:rPr lang="en-US" altLang="ko-KR" dirty="0"/>
              <a:t>. </a:t>
            </a:r>
            <a:r>
              <a:rPr lang="ko-KR" altLang="en-US" dirty="0"/>
              <a:t>더 이상 다음버튼을 누를 수 </a:t>
            </a:r>
            <a:r>
              <a:rPr lang="ko-KR" altLang="en-US" dirty="0" err="1"/>
              <a:t>없을때</a:t>
            </a:r>
            <a:r>
              <a:rPr lang="ko-KR" altLang="en-US" dirty="0"/>
              <a:t> </a:t>
            </a:r>
            <a:r>
              <a:rPr lang="en-US" altLang="ko-KR" dirty="0"/>
              <a:t>except</a:t>
            </a:r>
            <a:r>
              <a:rPr lang="ko-KR" altLang="en-US" dirty="0"/>
              <a:t>로 브레이크</a:t>
            </a:r>
            <a:endParaRPr lang="en-US" altLang="ko-KR" dirty="0"/>
          </a:p>
          <a:p>
            <a:r>
              <a:rPr lang="en-US" altLang="ko-KR" dirty="0" err="1"/>
              <a:t>Fltmmemf</a:t>
            </a:r>
            <a:r>
              <a:rPr lang="ko-KR" altLang="en-US" dirty="0"/>
              <a:t>을 데이터 프레임으로 저장하고</a:t>
            </a:r>
            <a:r>
              <a:rPr lang="en-US" altLang="ko-KR" dirty="0"/>
              <a:t>, csv</a:t>
            </a:r>
            <a:r>
              <a:rPr lang="ko-KR" altLang="en-US" dirty="0"/>
              <a:t>파일로 저장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CC4048-102A-47B0-ACE6-68895EA46754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50383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저장해놓은</a:t>
            </a:r>
            <a:r>
              <a:rPr lang="ko-KR" altLang="en-US" dirty="0"/>
              <a:t> 리뷰</a:t>
            </a:r>
            <a:r>
              <a:rPr lang="en-US" altLang="ko-KR" dirty="0"/>
              <a:t>, </a:t>
            </a:r>
            <a:r>
              <a:rPr lang="ko-KR" altLang="en-US" dirty="0" err="1"/>
              <a:t>별점</a:t>
            </a:r>
            <a:r>
              <a:rPr lang="en-US" altLang="ko-KR" dirty="0"/>
              <a:t>, </a:t>
            </a:r>
            <a:r>
              <a:rPr lang="ko-KR" altLang="en-US" dirty="0"/>
              <a:t>날짜 데이터들을 불러와 합쳐주는 함수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CC4048-102A-47B0-ACE6-68895EA46754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73706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CC4048-102A-47B0-ACE6-68895EA46754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97910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CC4048-102A-47B0-ACE6-68895EA46754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32316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폰트 맑음</a:t>
            </a:r>
            <a:r>
              <a:rPr lang="en-US" altLang="ko-KR" dirty="0"/>
              <a:t>, x</a:t>
            </a:r>
            <a:r>
              <a:rPr lang="ko-KR" altLang="en-US" dirty="0"/>
              <a:t>축에 주요단어 </a:t>
            </a:r>
            <a:r>
              <a:rPr lang="en-US" altLang="ko-KR" dirty="0"/>
              <a:t>y</a:t>
            </a:r>
            <a:r>
              <a:rPr lang="ko-KR" altLang="en-US" dirty="0"/>
              <a:t>축에 빈도 수 놓고 막대그래프 활성화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CC4048-102A-47B0-ACE6-68895EA46754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35486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>
            <a:lvl1pPr>
              <a:defRPr>
                <a:ea typeface="나눔고딕" panose="020D0604000000000000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ea typeface="나눔고딕" panose="020D0604000000000000" pitchFamily="50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나눔고딕" panose="020D0604000000000000" pitchFamily="50" charset="-127"/>
              </a:defRPr>
            </a:lvl1pPr>
          </a:lstStyle>
          <a:p>
            <a:fld id="{21FBEBF4-027F-4ABB-8F3C-CA0F3863383F}" type="datetimeFigureOut">
              <a:rPr lang="ko-KR" altLang="en-US" smtClean="0"/>
              <a:pPr/>
              <a:t>2021-03-22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나눔고딕" panose="020D0604000000000000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ea typeface="나눔고딕" panose="020D0604000000000000" pitchFamily="50" charset="-127"/>
              </a:defRPr>
            </a:lvl1pPr>
          </a:lstStyle>
          <a:p>
            <a:fld id="{B032A9DD-F4D8-401A-8B93-E3699E9789FE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ea typeface="나눔고딕" panose="020D0604000000000000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ea typeface="나눔고딕" panose="020D0604000000000000" pitchFamily="50" charset="-127"/>
              </a:defRPr>
            </a:lvl1pPr>
            <a:lvl2pPr>
              <a:defRPr>
                <a:ea typeface="나눔고딕" panose="020D0604000000000000" pitchFamily="50" charset="-127"/>
              </a:defRPr>
            </a:lvl2pPr>
            <a:lvl3pPr>
              <a:defRPr>
                <a:ea typeface="나눔고딕" panose="020D0604000000000000" pitchFamily="50" charset="-127"/>
              </a:defRPr>
            </a:lvl3pPr>
            <a:lvl4pPr>
              <a:defRPr>
                <a:ea typeface="나눔고딕" panose="020D0604000000000000" pitchFamily="50" charset="-127"/>
              </a:defRPr>
            </a:lvl4pPr>
            <a:lvl5pPr>
              <a:defRPr>
                <a:ea typeface="나눔고딕" panose="020D0604000000000000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나눔고딕" panose="020D0604000000000000" pitchFamily="50" charset="-127"/>
              </a:defRPr>
            </a:lvl1pPr>
          </a:lstStyle>
          <a:p>
            <a:fld id="{21FBEBF4-027F-4ABB-8F3C-CA0F3863383F}" type="datetimeFigureOut">
              <a:rPr lang="ko-KR" altLang="en-US" smtClean="0"/>
              <a:pPr/>
              <a:t>2021-03-22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나눔고딕" panose="020D0604000000000000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ea typeface="나눔고딕" panose="020D0604000000000000" pitchFamily="50" charset="-127"/>
              </a:defRPr>
            </a:lvl1pPr>
          </a:lstStyle>
          <a:p>
            <a:fld id="{B032A9DD-F4D8-401A-8B93-E3699E9789FE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>
            <a:lvl1pPr>
              <a:defRPr>
                <a:ea typeface="나눔고딕" panose="020D0604000000000000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>
            <a:lvl1pPr>
              <a:defRPr>
                <a:ea typeface="나눔고딕" panose="020D0604000000000000" pitchFamily="50" charset="-127"/>
              </a:defRPr>
            </a:lvl1pPr>
            <a:lvl2pPr>
              <a:defRPr>
                <a:ea typeface="나눔고딕" panose="020D0604000000000000" pitchFamily="50" charset="-127"/>
              </a:defRPr>
            </a:lvl2pPr>
            <a:lvl3pPr>
              <a:defRPr>
                <a:ea typeface="나눔고딕" panose="020D0604000000000000" pitchFamily="50" charset="-127"/>
              </a:defRPr>
            </a:lvl3pPr>
            <a:lvl4pPr>
              <a:defRPr>
                <a:ea typeface="나눔고딕" panose="020D0604000000000000" pitchFamily="50" charset="-127"/>
              </a:defRPr>
            </a:lvl4pPr>
            <a:lvl5pPr>
              <a:defRPr>
                <a:ea typeface="나눔고딕" panose="020D0604000000000000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나눔고딕" panose="020D0604000000000000" pitchFamily="50" charset="-127"/>
              </a:defRPr>
            </a:lvl1pPr>
          </a:lstStyle>
          <a:p>
            <a:fld id="{21FBEBF4-027F-4ABB-8F3C-CA0F3863383F}" type="datetimeFigureOut">
              <a:rPr lang="ko-KR" altLang="en-US" smtClean="0"/>
              <a:pPr/>
              <a:t>2021-03-22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나눔고딕" panose="020D0604000000000000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ea typeface="나눔고딕" panose="020D0604000000000000" pitchFamily="50" charset="-127"/>
              </a:defRPr>
            </a:lvl1pPr>
          </a:lstStyle>
          <a:p>
            <a:fld id="{B032A9DD-F4D8-401A-8B93-E3699E9789FE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>
            <a:lvl1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fld id="{7A801D7D-5533-4797-A321-819A1E32CF55}" type="datetimeFigureOut">
              <a:rPr lang="ko-KR" altLang="en-US" smtClean="0"/>
              <a:pPr/>
              <a:t>2021-03-22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fld id="{9088E99E-A37F-4947-B48D-321DFB4D77E7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748881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2pPr>
            <a:lvl3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3pPr>
            <a:lvl4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4pPr>
            <a:lvl5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fld id="{7A801D7D-5533-4797-A321-819A1E32CF55}" type="datetimeFigureOut">
              <a:rPr lang="ko-KR" altLang="en-US" smtClean="0"/>
              <a:pPr/>
              <a:t>2021-03-22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fld id="{9088E99E-A37F-4947-B48D-321DFB4D77E7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7541033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5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fld id="{7A801D7D-5533-4797-A321-819A1E32CF55}" type="datetimeFigureOut">
              <a:rPr lang="ko-KR" altLang="en-US" smtClean="0"/>
              <a:pPr/>
              <a:t>2021-03-22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fld id="{9088E99E-A37F-4947-B48D-321DFB4D77E7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438115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2"/>
            <a:ext cx="4038600" cy="4525963"/>
          </a:xfrm>
        </p:spPr>
        <p:txBody>
          <a:bodyPr/>
          <a:lstStyle>
            <a:lvl1pPr>
              <a:defRPr sz="28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>
              <a:defRPr sz="2400">
                <a:latin typeface="나눔고딕" panose="020D0604000000000000" pitchFamily="50" charset="-127"/>
                <a:ea typeface="나눔고딕" panose="020D0604000000000000" pitchFamily="50" charset="-127"/>
              </a:defRPr>
            </a:lvl2pPr>
            <a:lvl3pPr>
              <a:defRPr sz="2000">
                <a:latin typeface="나눔고딕" panose="020D0604000000000000" pitchFamily="50" charset="-127"/>
                <a:ea typeface="나눔고딕" panose="020D0604000000000000" pitchFamily="50" charset="-127"/>
              </a:defRPr>
            </a:lvl3pPr>
            <a:lvl4pPr>
              <a:defRPr sz="1800">
                <a:latin typeface="나눔고딕" panose="020D0604000000000000" pitchFamily="50" charset="-127"/>
                <a:ea typeface="나눔고딕" panose="020D0604000000000000" pitchFamily="50" charset="-127"/>
              </a:defRPr>
            </a:lvl4pPr>
            <a:lvl5pPr>
              <a:defRPr sz="1800">
                <a:latin typeface="나눔고딕" panose="020D0604000000000000" pitchFamily="50" charset="-127"/>
                <a:ea typeface="나눔고딕" panose="020D0604000000000000" pitchFamily="50" charset="-127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2"/>
            <a:ext cx="4038600" cy="4525963"/>
          </a:xfrm>
        </p:spPr>
        <p:txBody>
          <a:bodyPr/>
          <a:lstStyle>
            <a:lvl1pPr>
              <a:defRPr sz="28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>
              <a:defRPr sz="2400">
                <a:latin typeface="나눔고딕" panose="020D0604000000000000" pitchFamily="50" charset="-127"/>
                <a:ea typeface="나눔고딕" panose="020D0604000000000000" pitchFamily="50" charset="-127"/>
              </a:defRPr>
            </a:lvl2pPr>
            <a:lvl3pPr>
              <a:defRPr sz="2000">
                <a:latin typeface="나눔고딕" panose="020D0604000000000000" pitchFamily="50" charset="-127"/>
                <a:ea typeface="나눔고딕" panose="020D0604000000000000" pitchFamily="50" charset="-127"/>
              </a:defRPr>
            </a:lvl3pPr>
            <a:lvl4pPr>
              <a:defRPr sz="1800">
                <a:latin typeface="나눔고딕" panose="020D0604000000000000" pitchFamily="50" charset="-127"/>
                <a:ea typeface="나눔고딕" panose="020D0604000000000000" pitchFamily="50" charset="-127"/>
              </a:defRPr>
            </a:lvl4pPr>
            <a:lvl5pPr>
              <a:defRPr sz="1800">
                <a:latin typeface="나눔고딕" panose="020D0604000000000000" pitchFamily="50" charset="-127"/>
                <a:ea typeface="나눔고딕" panose="020D0604000000000000" pitchFamily="50" charset="-127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fld id="{7A801D7D-5533-4797-A321-819A1E32CF55}" type="datetimeFigureOut">
              <a:rPr lang="ko-KR" altLang="en-US" smtClean="0"/>
              <a:pPr/>
              <a:t>2021-03-22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fld id="{9088E99E-A37F-4947-B48D-321DFB4D77E7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660118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2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2" y="2174875"/>
            <a:ext cx="4040188" cy="3951288"/>
          </a:xfrm>
        </p:spPr>
        <p:txBody>
          <a:bodyPr/>
          <a:lstStyle>
            <a:lvl1pPr>
              <a:defRPr sz="24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>
              <a:defRPr sz="2000">
                <a:latin typeface="나눔고딕" panose="020D0604000000000000" pitchFamily="50" charset="-127"/>
                <a:ea typeface="나눔고딕" panose="020D0604000000000000" pitchFamily="50" charset="-127"/>
              </a:defRPr>
            </a:lvl2pPr>
            <a:lvl3pPr>
              <a:defRPr sz="1800">
                <a:latin typeface="나눔고딕" panose="020D0604000000000000" pitchFamily="50" charset="-127"/>
                <a:ea typeface="나눔고딕" panose="020D0604000000000000" pitchFamily="50" charset="-127"/>
              </a:defRPr>
            </a:lvl3pPr>
            <a:lvl4pPr>
              <a:defRPr sz="1600">
                <a:latin typeface="나눔고딕" panose="020D0604000000000000" pitchFamily="50" charset="-127"/>
                <a:ea typeface="나눔고딕" panose="020D0604000000000000" pitchFamily="50" charset="-127"/>
              </a:defRPr>
            </a:lvl4pPr>
            <a:lvl5pPr>
              <a:defRPr sz="1600">
                <a:latin typeface="나눔고딕" panose="020D0604000000000000" pitchFamily="50" charset="-127"/>
                <a:ea typeface="나눔고딕" panose="020D0604000000000000" pitchFamily="50" charset="-127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>
              <a:defRPr sz="2000">
                <a:latin typeface="나눔고딕" panose="020D0604000000000000" pitchFamily="50" charset="-127"/>
                <a:ea typeface="나눔고딕" panose="020D0604000000000000" pitchFamily="50" charset="-127"/>
              </a:defRPr>
            </a:lvl2pPr>
            <a:lvl3pPr>
              <a:defRPr sz="1800">
                <a:latin typeface="나눔고딕" panose="020D0604000000000000" pitchFamily="50" charset="-127"/>
                <a:ea typeface="나눔고딕" panose="020D0604000000000000" pitchFamily="50" charset="-127"/>
              </a:defRPr>
            </a:lvl3pPr>
            <a:lvl4pPr>
              <a:defRPr sz="1600">
                <a:latin typeface="나눔고딕" panose="020D0604000000000000" pitchFamily="50" charset="-127"/>
                <a:ea typeface="나눔고딕" panose="020D0604000000000000" pitchFamily="50" charset="-127"/>
              </a:defRPr>
            </a:lvl4pPr>
            <a:lvl5pPr>
              <a:defRPr sz="1600">
                <a:latin typeface="나눔고딕" panose="020D0604000000000000" pitchFamily="50" charset="-127"/>
                <a:ea typeface="나눔고딕" panose="020D0604000000000000" pitchFamily="50" charset="-127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fld id="{7A801D7D-5533-4797-A321-819A1E32CF55}" type="datetimeFigureOut">
              <a:rPr lang="ko-KR" altLang="en-US" smtClean="0"/>
              <a:pPr/>
              <a:t>2021-03-22</a:t>
            </a:fld>
            <a:endParaRPr lang="ko-KR" alt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fld id="{9088E99E-A37F-4947-B48D-321DFB4D77E7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5828990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fld id="{7A801D7D-5533-4797-A321-819A1E32CF55}" type="datetimeFigureOut">
              <a:rPr lang="ko-KR" altLang="en-US" smtClean="0"/>
              <a:pPr/>
              <a:t>2021-03-22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fld id="{9088E99E-A37F-4947-B48D-321DFB4D77E7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2824102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fld id="{7A801D7D-5533-4797-A321-819A1E32CF55}" type="datetimeFigureOut">
              <a:rPr lang="ko-KR" altLang="en-US" smtClean="0"/>
              <a:pPr/>
              <a:t>2021-03-22</a:t>
            </a:fld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fld id="{9088E99E-A37F-4947-B48D-321DFB4D77E7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8212122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1" y="273052"/>
            <a:ext cx="5111751" cy="5853113"/>
          </a:xfrm>
        </p:spPr>
        <p:txBody>
          <a:bodyPr/>
          <a:lstStyle>
            <a:lvl1pPr>
              <a:defRPr sz="32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>
              <a:defRPr sz="2800">
                <a:latin typeface="나눔고딕" panose="020D0604000000000000" pitchFamily="50" charset="-127"/>
                <a:ea typeface="나눔고딕" panose="020D0604000000000000" pitchFamily="50" charset="-127"/>
              </a:defRPr>
            </a:lvl2pPr>
            <a:lvl3pPr>
              <a:defRPr sz="2400">
                <a:latin typeface="나눔고딕" panose="020D0604000000000000" pitchFamily="50" charset="-127"/>
                <a:ea typeface="나눔고딕" panose="020D0604000000000000" pitchFamily="50" charset="-127"/>
              </a:defRPr>
            </a:lvl3pPr>
            <a:lvl4pPr>
              <a:defRPr sz="2000">
                <a:latin typeface="나눔고딕" panose="020D0604000000000000" pitchFamily="50" charset="-127"/>
                <a:ea typeface="나눔고딕" panose="020D0604000000000000" pitchFamily="50" charset="-127"/>
              </a:defRPr>
            </a:lvl4pPr>
            <a:lvl5pPr>
              <a:defRPr sz="2000">
                <a:latin typeface="나눔고딕" panose="020D0604000000000000" pitchFamily="50" charset="-127"/>
                <a:ea typeface="나눔고딕" panose="020D0604000000000000" pitchFamily="50" charset="-127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691063"/>
          </a:xfrm>
        </p:spPr>
        <p:txBody>
          <a:bodyPr/>
          <a:lstStyle>
            <a:lvl1pPr marL="0" indent="0">
              <a:buNone/>
              <a:defRPr sz="14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fld id="{7A801D7D-5533-4797-A321-819A1E32CF55}" type="datetimeFigureOut">
              <a:rPr lang="ko-KR" altLang="en-US" smtClean="0"/>
              <a:pPr/>
              <a:t>2021-03-22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fld id="{9088E99E-A37F-4947-B48D-321DFB4D77E7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058572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ea typeface="나눔고딕" panose="020D0604000000000000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ea typeface="나눔고딕" panose="020D0604000000000000" pitchFamily="50" charset="-127"/>
              </a:defRPr>
            </a:lvl1pPr>
            <a:lvl2pPr>
              <a:defRPr>
                <a:ea typeface="나눔고딕" panose="020D0604000000000000" pitchFamily="50" charset="-127"/>
              </a:defRPr>
            </a:lvl2pPr>
            <a:lvl3pPr>
              <a:defRPr>
                <a:ea typeface="나눔고딕" panose="020D0604000000000000" pitchFamily="50" charset="-127"/>
              </a:defRPr>
            </a:lvl3pPr>
            <a:lvl4pPr>
              <a:defRPr>
                <a:ea typeface="나눔고딕" panose="020D0604000000000000" pitchFamily="50" charset="-127"/>
              </a:defRPr>
            </a:lvl4pPr>
            <a:lvl5pPr>
              <a:defRPr>
                <a:ea typeface="나눔고딕" panose="020D0604000000000000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나눔고딕" panose="020D0604000000000000" pitchFamily="50" charset="-127"/>
              </a:defRPr>
            </a:lvl1pPr>
          </a:lstStyle>
          <a:p>
            <a:fld id="{21FBEBF4-027F-4ABB-8F3C-CA0F3863383F}" type="datetimeFigureOut">
              <a:rPr lang="ko-KR" altLang="en-US" smtClean="0"/>
              <a:pPr/>
              <a:t>2021-03-22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나눔고딕" panose="020D0604000000000000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ea typeface="나눔고딕" panose="020D0604000000000000" pitchFamily="50" charset="-127"/>
              </a:defRPr>
            </a:lvl1pPr>
          </a:lstStyle>
          <a:p>
            <a:fld id="{B032A9DD-F4D8-401A-8B93-E3699E9789FE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8"/>
          </a:xfrm>
        </p:spPr>
        <p:txBody>
          <a:bodyPr anchor="b"/>
          <a:lstStyle>
            <a:lvl1pPr algn="l">
              <a:defRPr sz="2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2"/>
          </a:xfrm>
        </p:spPr>
        <p:txBody>
          <a:bodyPr/>
          <a:lstStyle>
            <a:lvl1pPr marL="0" indent="0">
              <a:buNone/>
              <a:defRPr sz="14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fld id="{7A801D7D-5533-4797-A321-819A1E32CF55}" type="datetimeFigureOut">
              <a:rPr lang="ko-KR" altLang="en-US" smtClean="0"/>
              <a:pPr/>
              <a:t>2021-03-22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fld id="{9088E99E-A37F-4947-B48D-321DFB4D77E7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12533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2pPr>
            <a:lvl3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3pPr>
            <a:lvl4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4pPr>
            <a:lvl5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fld id="{7A801D7D-5533-4797-A321-819A1E32CF55}" type="datetimeFigureOut">
              <a:rPr lang="ko-KR" altLang="en-US" smtClean="0"/>
              <a:pPr/>
              <a:t>2021-03-22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fld id="{9088E99E-A37F-4947-B48D-321DFB4D77E7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5554050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>
            <a:lvl1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>
            <a:lvl1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2pPr>
            <a:lvl3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3pPr>
            <a:lvl4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4pPr>
            <a:lvl5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fld id="{7A801D7D-5533-4797-A321-819A1E32CF55}" type="datetimeFigureOut">
              <a:rPr lang="ko-KR" altLang="en-US" smtClean="0"/>
              <a:pPr/>
              <a:t>2021-03-22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fld id="{9088E99E-A37F-4947-B48D-321DFB4D77E7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944786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>
                <a:ea typeface="나눔고딕" panose="020D0604000000000000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5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  <a:ea typeface="나눔고딕" panose="020D0604000000000000" pitchFamily="50" charset="-127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나눔고딕" panose="020D0604000000000000" pitchFamily="50" charset="-127"/>
              </a:defRPr>
            </a:lvl1pPr>
          </a:lstStyle>
          <a:p>
            <a:fld id="{21FBEBF4-027F-4ABB-8F3C-CA0F3863383F}" type="datetimeFigureOut">
              <a:rPr lang="ko-KR" altLang="en-US" smtClean="0"/>
              <a:pPr/>
              <a:t>2021-03-22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나눔고딕" panose="020D0604000000000000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ea typeface="나눔고딕" panose="020D0604000000000000" pitchFamily="50" charset="-127"/>
              </a:defRPr>
            </a:lvl1pPr>
          </a:lstStyle>
          <a:p>
            <a:fld id="{B032A9DD-F4D8-401A-8B93-E3699E9789FE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ea typeface="나눔고딕" panose="020D0604000000000000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2"/>
            <a:ext cx="4038600" cy="4525963"/>
          </a:xfrm>
        </p:spPr>
        <p:txBody>
          <a:bodyPr/>
          <a:lstStyle>
            <a:lvl1pPr>
              <a:defRPr sz="2800">
                <a:ea typeface="나눔고딕" panose="020D0604000000000000" pitchFamily="50" charset="-127"/>
              </a:defRPr>
            </a:lvl1pPr>
            <a:lvl2pPr>
              <a:defRPr sz="2400">
                <a:ea typeface="나눔고딕" panose="020D0604000000000000" pitchFamily="50" charset="-127"/>
              </a:defRPr>
            </a:lvl2pPr>
            <a:lvl3pPr>
              <a:defRPr sz="2000">
                <a:ea typeface="나눔고딕" panose="020D0604000000000000" pitchFamily="50" charset="-127"/>
              </a:defRPr>
            </a:lvl3pPr>
            <a:lvl4pPr>
              <a:defRPr sz="1800">
                <a:ea typeface="나눔고딕" panose="020D0604000000000000" pitchFamily="50" charset="-127"/>
              </a:defRPr>
            </a:lvl4pPr>
            <a:lvl5pPr>
              <a:defRPr sz="1800">
                <a:ea typeface="나눔고딕" panose="020D0604000000000000" pitchFamily="50" charset="-127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2"/>
            <a:ext cx="4038600" cy="4525963"/>
          </a:xfrm>
        </p:spPr>
        <p:txBody>
          <a:bodyPr/>
          <a:lstStyle>
            <a:lvl1pPr>
              <a:defRPr sz="2800">
                <a:ea typeface="나눔고딕" panose="020D0604000000000000" pitchFamily="50" charset="-127"/>
              </a:defRPr>
            </a:lvl1pPr>
            <a:lvl2pPr>
              <a:defRPr sz="2400">
                <a:ea typeface="나눔고딕" panose="020D0604000000000000" pitchFamily="50" charset="-127"/>
              </a:defRPr>
            </a:lvl2pPr>
            <a:lvl3pPr>
              <a:defRPr sz="2000">
                <a:ea typeface="나눔고딕" panose="020D0604000000000000" pitchFamily="50" charset="-127"/>
              </a:defRPr>
            </a:lvl3pPr>
            <a:lvl4pPr>
              <a:defRPr sz="1800">
                <a:ea typeface="나눔고딕" panose="020D0604000000000000" pitchFamily="50" charset="-127"/>
              </a:defRPr>
            </a:lvl4pPr>
            <a:lvl5pPr>
              <a:defRPr sz="1800">
                <a:ea typeface="나눔고딕" panose="020D0604000000000000" pitchFamily="50" charset="-127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나눔고딕" panose="020D0604000000000000" pitchFamily="50" charset="-127"/>
              </a:defRPr>
            </a:lvl1pPr>
          </a:lstStyle>
          <a:p>
            <a:fld id="{21FBEBF4-027F-4ABB-8F3C-CA0F3863383F}" type="datetimeFigureOut">
              <a:rPr lang="ko-KR" altLang="en-US" smtClean="0"/>
              <a:pPr/>
              <a:t>2021-03-22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나눔고딕" panose="020D0604000000000000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ea typeface="나눔고딕" panose="020D0604000000000000" pitchFamily="50" charset="-127"/>
              </a:defRPr>
            </a:lvl1pPr>
          </a:lstStyle>
          <a:p>
            <a:fld id="{B032A9DD-F4D8-401A-8B93-E3699E9789FE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ea typeface="나눔고딕" panose="020D0604000000000000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2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>
                <a:ea typeface="나눔고딕" panose="020D0604000000000000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2" y="2174875"/>
            <a:ext cx="4040188" cy="3951288"/>
          </a:xfrm>
        </p:spPr>
        <p:txBody>
          <a:bodyPr/>
          <a:lstStyle>
            <a:lvl1pPr>
              <a:defRPr sz="2400">
                <a:ea typeface="나눔고딕" panose="020D0604000000000000" pitchFamily="50" charset="-127"/>
              </a:defRPr>
            </a:lvl1pPr>
            <a:lvl2pPr>
              <a:defRPr sz="2000">
                <a:ea typeface="나눔고딕" panose="020D0604000000000000" pitchFamily="50" charset="-127"/>
              </a:defRPr>
            </a:lvl2pPr>
            <a:lvl3pPr>
              <a:defRPr sz="1800">
                <a:ea typeface="나눔고딕" panose="020D0604000000000000" pitchFamily="50" charset="-127"/>
              </a:defRPr>
            </a:lvl3pPr>
            <a:lvl4pPr>
              <a:defRPr sz="1600">
                <a:ea typeface="나눔고딕" panose="020D0604000000000000" pitchFamily="50" charset="-127"/>
              </a:defRPr>
            </a:lvl4pPr>
            <a:lvl5pPr>
              <a:defRPr sz="1600">
                <a:ea typeface="나눔고딕" panose="020D0604000000000000" pitchFamily="50" charset="-127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>
                <a:ea typeface="나눔고딕" panose="020D0604000000000000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>
                <a:ea typeface="나눔고딕" panose="020D0604000000000000" pitchFamily="50" charset="-127"/>
              </a:defRPr>
            </a:lvl1pPr>
            <a:lvl2pPr>
              <a:defRPr sz="2000">
                <a:ea typeface="나눔고딕" panose="020D0604000000000000" pitchFamily="50" charset="-127"/>
              </a:defRPr>
            </a:lvl2pPr>
            <a:lvl3pPr>
              <a:defRPr sz="1800">
                <a:ea typeface="나눔고딕" panose="020D0604000000000000" pitchFamily="50" charset="-127"/>
              </a:defRPr>
            </a:lvl3pPr>
            <a:lvl4pPr>
              <a:defRPr sz="1600">
                <a:ea typeface="나눔고딕" panose="020D0604000000000000" pitchFamily="50" charset="-127"/>
              </a:defRPr>
            </a:lvl4pPr>
            <a:lvl5pPr>
              <a:defRPr sz="1600">
                <a:ea typeface="나눔고딕" panose="020D0604000000000000" pitchFamily="50" charset="-127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나눔고딕" panose="020D0604000000000000" pitchFamily="50" charset="-127"/>
              </a:defRPr>
            </a:lvl1pPr>
          </a:lstStyle>
          <a:p>
            <a:fld id="{21FBEBF4-027F-4ABB-8F3C-CA0F3863383F}" type="datetimeFigureOut">
              <a:rPr lang="ko-KR" altLang="en-US" smtClean="0"/>
              <a:pPr/>
              <a:t>2021-03-22</a:t>
            </a:fld>
            <a:endParaRPr lang="ko-KR" alt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나눔고딕" panose="020D0604000000000000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ea typeface="나눔고딕" panose="020D0604000000000000" pitchFamily="50" charset="-127"/>
              </a:defRPr>
            </a:lvl1pPr>
          </a:lstStyle>
          <a:p>
            <a:fld id="{B032A9DD-F4D8-401A-8B93-E3699E9789FE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ea typeface="나눔고딕" panose="020D0604000000000000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나눔고딕" panose="020D0604000000000000" pitchFamily="50" charset="-127"/>
              </a:defRPr>
            </a:lvl1pPr>
          </a:lstStyle>
          <a:p>
            <a:fld id="{21FBEBF4-027F-4ABB-8F3C-CA0F3863383F}" type="datetimeFigureOut">
              <a:rPr lang="ko-KR" altLang="en-US" smtClean="0"/>
              <a:pPr/>
              <a:t>2021-03-22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나눔고딕" panose="020D0604000000000000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ea typeface="나눔고딕" panose="020D0604000000000000" pitchFamily="50" charset="-127"/>
              </a:defRPr>
            </a:lvl1pPr>
          </a:lstStyle>
          <a:p>
            <a:fld id="{B032A9DD-F4D8-401A-8B93-E3699E9789FE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나눔고딕" panose="020D0604000000000000" pitchFamily="50" charset="-127"/>
              </a:defRPr>
            </a:lvl1pPr>
          </a:lstStyle>
          <a:p>
            <a:fld id="{21FBEBF4-027F-4ABB-8F3C-CA0F3863383F}" type="datetimeFigureOut">
              <a:rPr lang="ko-KR" altLang="en-US" smtClean="0"/>
              <a:pPr/>
              <a:t>2021-03-22</a:t>
            </a:fld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나눔고딕" panose="020D0604000000000000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ea typeface="나눔고딕" panose="020D0604000000000000" pitchFamily="50" charset="-127"/>
              </a:defRPr>
            </a:lvl1pPr>
          </a:lstStyle>
          <a:p>
            <a:fld id="{B032A9DD-F4D8-401A-8B93-E3699E9789FE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>
                <a:ea typeface="나눔고딕" panose="020D0604000000000000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1" y="273052"/>
            <a:ext cx="5111751" cy="5853113"/>
          </a:xfrm>
        </p:spPr>
        <p:txBody>
          <a:bodyPr/>
          <a:lstStyle>
            <a:lvl1pPr>
              <a:defRPr sz="3200">
                <a:ea typeface="나눔고딕" panose="020D0604000000000000" pitchFamily="50" charset="-127"/>
              </a:defRPr>
            </a:lvl1pPr>
            <a:lvl2pPr>
              <a:defRPr sz="2800">
                <a:ea typeface="나눔고딕" panose="020D0604000000000000" pitchFamily="50" charset="-127"/>
              </a:defRPr>
            </a:lvl2pPr>
            <a:lvl3pPr>
              <a:defRPr sz="2400">
                <a:ea typeface="나눔고딕" panose="020D0604000000000000" pitchFamily="50" charset="-127"/>
              </a:defRPr>
            </a:lvl3pPr>
            <a:lvl4pPr>
              <a:defRPr sz="2000">
                <a:ea typeface="나눔고딕" panose="020D0604000000000000" pitchFamily="50" charset="-127"/>
              </a:defRPr>
            </a:lvl4pPr>
            <a:lvl5pPr>
              <a:defRPr sz="2000">
                <a:ea typeface="나눔고딕" panose="020D0604000000000000" pitchFamily="50" charset="-127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691063"/>
          </a:xfrm>
        </p:spPr>
        <p:txBody>
          <a:bodyPr/>
          <a:lstStyle>
            <a:lvl1pPr marL="0" indent="0">
              <a:buNone/>
              <a:defRPr sz="1400">
                <a:ea typeface="나눔고딕" panose="020D0604000000000000" pitchFamily="50" charset="-127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나눔고딕" panose="020D0604000000000000" pitchFamily="50" charset="-127"/>
              </a:defRPr>
            </a:lvl1pPr>
          </a:lstStyle>
          <a:p>
            <a:fld id="{21FBEBF4-027F-4ABB-8F3C-CA0F3863383F}" type="datetimeFigureOut">
              <a:rPr lang="ko-KR" altLang="en-US" smtClean="0"/>
              <a:pPr/>
              <a:t>2021-03-22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나눔고딕" panose="020D0604000000000000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ea typeface="나눔고딕" panose="020D0604000000000000" pitchFamily="50" charset="-127"/>
              </a:defRPr>
            </a:lvl1pPr>
          </a:lstStyle>
          <a:p>
            <a:fld id="{B032A9DD-F4D8-401A-8B93-E3699E9789FE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8"/>
          </a:xfrm>
        </p:spPr>
        <p:txBody>
          <a:bodyPr anchor="b"/>
          <a:lstStyle>
            <a:lvl1pPr algn="l">
              <a:defRPr sz="2000" b="1">
                <a:ea typeface="나눔고딕" panose="020D0604000000000000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>
                <a:ea typeface="나눔고딕" panose="020D0604000000000000" pitchFamily="50" charset="-127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2"/>
          </a:xfrm>
        </p:spPr>
        <p:txBody>
          <a:bodyPr/>
          <a:lstStyle>
            <a:lvl1pPr marL="0" indent="0">
              <a:buNone/>
              <a:defRPr sz="1400">
                <a:ea typeface="나눔고딕" panose="020D0604000000000000" pitchFamily="50" charset="-127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나눔고딕" panose="020D0604000000000000" pitchFamily="50" charset="-127"/>
              </a:defRPr>
            </a:lvl1pPr>
          </a:lstStyle>
          <a:p>
            <a:fld id="{21FBEBF4-027F-4ABB-8F3C-CA0F3863383F}" type="datetimeFigureOut">
              <a:rPr lang="ko-KR" altLang="en-US" smtClean="0"/>
              <a:pPr/>
              <a:t>2021-03-22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나눔고딕" panose="020D0604000000000000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ea typeface="나눔고딕" panose="020D0604000000000000" pitchFamily="50" charset="-127"/>
              </a:defRPr>
            </a:lvl1pPr>
          </a:lstStyle>
          <a:p>
            <a:fld id="{B032A9DD-F4D8-401A-8B93-E3699E9789FE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a typeface="나눔고딕" panose="020D0604000000000000" pitchFamily="50" charset="-127"/>
              </a:defRPr>
            </a:lvl1pPr>
          </a:lstStyle>
          <a:p>
            <a:fld id="{21FBEBF4-027F-4ABB-8F3C-CA0F3863383F}" type="datetimeFigureOut">
              <a:rPr lang="ko-KR" altLang="en-US" smtClean="0"/>
              <a:pPr/>
              <a:t>2021-03-22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a typeface="나눔고딕" panose="020D0604000000000000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a typeface="나눔고딕" panose="020D0604000000000000" pitchFamily="50" charset="-127"/>
              </a:defRPr>
            </a:lvl1pPr>
          </a:lstStyle>
          <a:p>
            <a:fld id="{B032A9DD-F4D8-401A-8B93-E3699E9789FE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나눔고딕" panose="020D0604000000000000" pitchFamily="50" charset="-127"/>
          <a:ea typeface="나눔고딕" panose="020D0604000000000000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나눔고딕" panose="020D0604000000000000" pitchFamily="50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나눔고딕" panose="020D0604000000000000" pitchFamily="50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나눔고딕" panose="020D0604000000000000" pitchFamily="50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나눔고딕" panose="020D0604000000000000" pitchFamily="50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나눔고딕" panose="020D0604000000000000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fld id="{7A801D7D-5533-4797-A321-819A1E32CF55}" type="datetimeFigureOut">
              <a:rPr lang="ko-KR" altLang="en-US" smtClean="0"/>
              <a:pPr/>
              <a:t>2021-03-22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fld id="{9088E99E-A37F-4947-B48D-321DFB4D77E7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179531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나눔고딕" panose="020D0604000000000000" pitchFamily="50" charset="-127"/>
          <a:ea typeface="나눔고딕" panose="020D0604000000000000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나눔고딕" panose="020D0604000000000000" pitchFamily="50" charset="-127"/>
          <a:ea typeface="나눔고딕" panose="020D0604000000000000" pitchFamily="50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나눔고딕" panose="020D0604000000000000" pitchFamily="50" charset="-127"/>
          <a:ea typeface="나눔고딕" panose="020D0604000000000000" pitchFamily="50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나눔고딕" panose="020D0604000000000000" pitchFamily="50" charset="-127"/>
          <a:ea typeface="나눔고딕" panose="020D0604000000000000" pitchFamily="50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나눔고딕" panose="020D0604000000000000" pitchFamily="50" charset="-127"/>
          <a:ea typeface="나눔고딕" panose="020D0604000000000000" pitchFamily="50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나눔고딕" panose="020D0604000000000000" pitchFamily="50" charset="-127"/>
          <a:ea typeface="나눔고딕" panose="020D0604000000000000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7" Type="http://schemas.openxmlformats.org/officeDocument/2006/relationships/image" Target="../media/image11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7" Type="http://schemas.openxmlformats.org/officeDocument/2006/relationships/image" Target="../media/image88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E6FE5440-77B9-404A-9D55-B4B064402E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6601"/>
            <a:ext cx="9161528" cy="6874601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047A3A7A-7B7D-4BDC-9861-08BAF2D0C07D}"/>
              </a:ext>
            </a:extLst>
          </p:cNvPr>
          <p:cNvSpPr/>
          <p:nvPr/>
        </p:nvSpPr>
        <p:spPr>
          <a:xfrm>
            <a:off x="-8764" y="-11049"/>
            <a:ext cx="9161528" cy="6874601"/>
          </a:xfrm>
          <a:prstGeom prst="rect">
            <a:avLst/>
          </a:prstGeom>
          <a:solidFill>
            <a:schemeClr val="tx2">
              <a:lumMod val="5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7504" y="3140968"/>
            <a:ext cx="69127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err="1">
                <a:solidFill>
                  <a:schemeClr val="bg1"/>
                </a:solidFill>
                <a:latin typeface="나눔명조" panose="02020603020101020101" pitchFamily="18" charset="-127"/>
                <a:ea typeface="나눔고딕" panose="020D0604000000000000"/>
              </a:rPr>
              <a:t>머신러닝과</a:t>
            </a:r>
            <a:r>
              <a:rPr lang="ko-KR" altLang="en-US" sz="3600" dirty="0">
                <a:solidFill>
                  <a:schemeClr val="bg1"/>
                </a:solidFill>
                <a:latin typeface="나눔명조" panose="02020603020101020101" pitchFamily="18" charset="-127"/>
                <a:ea typeface="나눔고딕" panose="020D0604000000000000"/>
              </a:rPr>
              <a:t> </a:t>
            </a:r>
            <a:r>
              <a:rPr lang="ko-KR" altLang="en-US" sz="3600" dirty="0" err="1">
                <a:solidFill>
                  <a:schemeClr val="bg1"/>
                </a:solidFill>
                <a:latin typeface="나눔명조" panose="02020603020101020101" pitchFamily="18" charset="-127"/>
                <a:ea typeface="나눔고딕" panose="020D0604000000000000"/>
              </a:rPr>
              <a:t>딥러닝을</a:t>
            </a:r>
            <a:r>
              <a:rPr lang="ko-KR" altLang="en-US" sz="3600" dirty="0">
                <a:solidFill>
                  <a:schemeClr val="bg1"/>
                </a:solidFill>
                <a:latin typeface="나눔명조" panose="02020603020101020101" pitchFamily="18" charset="-127"/>
                <a:ea typeface="나눔고딕" panose="020D0604000000000000"/>
              </a:rPr>
              <a:t> 활용한 </a:t>
            </a:r>
            <a:endParaRPr lang="en-US" altLang="ko-KR" sz="3600" dirty="0">
              <a:solidFill>
                <a:schemeClr val="bg1"/>
              </a:solidFill>
              <a:latin typeface="나눔명조" panose="02020603020101020101" pitchFamily="18" charset="-127"/>
              <a:ea typeface="나눔고딕" panose="020D0604000000000000"/>
            </a:endParaRPr>
          </a:p>
          <a:p>
            <a:r>
              <a:rPr lang="ko-KR" altLang="en-US" sz="3600" dirty="0">
                <a:solidFill>
                  <a:schemeClr val="bg1"/>
                </a:solidFill>
                <a:latin typeface="나눔명조" panose="02020603020101020101" pitchFamily="18" charset="-127"/>
                <a:ea typeface="나눔고딕" panose="020D0604000000000000"/>
              </a:rPr>
              <a:t>                     </a:t>
            </a:r>
            <a:r>
              <a:rPr lang="ko-KR" altLang="en-US" sz="3600" dirty="0" err="1">
                <a:solidFill>
                  <a:schemeClr val="bg1"/>
                </a:solidFill>
                <a:latin typeface="나눔명조" panose="02020603020101020101" pitchFamily="18" charset="-127"/>
                <a:ea typeface="나눔고딕" panose="020D0604000000000000"/>
              </a:rPr>
              <a:t>앰플추천</a:t>
            </a:r>
            <a:r>
              <a:rPr lang="ko-KR" altLang="en-US" sz="3600" dirty="0">
                <a:solidFill>
                  <a:schemeClr val="bg1"/>
                </a:solidFill>
                <a:latin typeface="나눔명조" panose="02020603020101020101" pitchFamily="18" charset="-127"/>
                <a:ea typeface="나눔고딕" panose="020D0604000000000000"/>
              </a:rPr>
              <a:t> 시스템</a:t>
            </a:r>
            <a:endParaRPr lang="en-US" altLang="ko-KR" sz="3600" dirty="0">
              <a:solidFill>
                <a:schemeClr val="bg1"/>
              </a:solidFill>
              <a:latin typeface="나눔명조" panose="02020603020101020101" pitchFamily="18" charset="-127"/>
              <a:ea typeface="나눔고딕" panose="020D060400000000000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164288" y="5805264"/>
            <a:ext cx="2304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Team.L1K4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73E689A-45E8-491E-AD27-3651DBF52198}"/>
              </a:ext>
            </a:extLst>
          </p:cNvPr>
          <p:cNvSpPr/>
          <p:nvPr/>
        </p:nvSpPr>
        <p:spPr>
          <a:xfrm>
            <a:off x="214282" y="6326168"/>
            <a:ext cx="8715436" cy="7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나눔고딕" panose="020D0604000000000000" pitchFamily="50" charset="-12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B9AFBF81-7010-4914-9DBB-FD5A178A32C6}"/>
              </a:ext>
            </a:extLst>
          </p:cNvPr>
          <p:cNvSpPr txBox="1"/>
          <p:nvPr/>
        </p:nvSpPr>
        <p:spPr>
          <a:xfrm>
            <a:off x="179513" y="1084674"/>
            <a:ext cx="84065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코드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예시 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2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크롤링</a:t>
            </a:r>
            <a:endParaRPr lang="ko-KR" altLang="en-US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5" name="그림 4" descr="텍스트, 식물, 스크린샷이(가) 표시된 사진&#10;&#10;자동 생성된 설명">
            <a:extLst>
              <a:ext uri="{FF2B5EF4-FFF2-40B4-BE49-F238E27FC236}">
                <a16:creationId xmlns:a16="http://schemas.microsoft.com/office/drawing/2014/main" id="{1FBE3D6C-925F-408D-9AF4-DC31CC24F13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589" r="15629"/>
          <a:stretch/>
        </p:blipFill>
        <p:spPr>
          <a:xfrm>
            <a:off x="7003296" y="1844824"/>
            <a:ext cx="2114394" cy="2088256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AE26DA25-C021-4A39-BB61-774CFF6F09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3" y="1844828"/>
            <a:ext cx="6823782" cy="4104452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FCA1D583-BA8D-4010-9618-F9630D1880FC}"/>
              </a:ext>
            </a:extLst>
          </p:cNvPr>
          <p:cNvSpPr/>
          <p:nvPr/>
        </p:nvSpPr>
        <p:spPr>
          <a:xfrm>
            <a:off x="0" y="0"/>
            <a:ext cx="3024000" cy="540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사용 툴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790D151-907B-4BEB-B46D-977E57264173}"/>
              </a:ext>
            </a:extLst>
          </p:cNvPr>
          <p:cNvSpPr/>
          <p:nvPr/>
        </p:nvSpPr>
        <p:spPr>
          <a:xfrm>
            <a:off x="3024000" y="0"/>
            <a:ext cx="3096000" cy="54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쇼핑몰 리뷰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3CF2349-F0E7-44D2-AB87-85E0D50324E4}"/>
              </a:ext>
            </a:extLst>
          </p:cNvPr>
          <p:cNvSpPr/>
          <p:nvPr/>
        </p:nvSpPr>
        <p:spPr>
          <a:xfrm>
            <a:off x="6120000" y="0"/>
            <a:ext cx="3024000" cy="540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인스타</a:t>
            </a:r>
          </a:p>
        </p:txBody>
      </p:sp>
    </p:spTree>
    <p:extLst>
      <p:ext uri="{BB962C8B-B14F-4D97-AF65-F5344CB8AC3E}">
        <p14:creationId xmlns:p14="http://schemas.microsoft.com/office/powerpoint/2010/main" val="20426583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B9AFBF81-7010-4914-9DBB-FD5A178A32C6}"/>
              </a:ext>
            </a:extLst>
          </p:cNvPr>
          <p:cNvSpPr txBox="1"/>
          <p:nvPr/>
        </p:nvSpPr>
        <p:spPr>
          <a:xfrm>
            <a:off x="368735" y="1192875"/>
            <a:ext cx="84065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코드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예시 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2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크롤링</a:t>
            </a:r>
            <a:endParaRPr lang="ko-KR" altLang="en-US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2444AFCB-02E4-4016-B622-49FD58DBE9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353" y="2201108"/>
            <a:ext cx="5759293" cy="2455784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FCA1D583-BA8D-4010-9618-F9630D1880FC}"/>
              </a:ext>
            </a:extLst>
          </p:cNvPr>
          <p:cNvSpPr/>
          <p:nvPr/>
        </p:nvSpPr>
        <p:spPr>
          <a:xfrm>
            <a:off x="0" y="0"/>
            <a:ext cx="3024000" cy="540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사용 툴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790D151-907B-4BEB-B46D-977E57264173}"/>
              </a:ext>
            </a:extLst>
          </p:cNvPr>
          <p:cNvSpPr/>
          <p:nvPr/>
        </p:nvSpPr>
        <p:spPr>
          <a:xfrm>
            <a:off x="3024000" y="0"/>
            <a:ext cx="3096000" cy="54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쇼핑몰 리뷰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3CF2349-F0E7-44D2-AB87-85E0D50324E4}"/>
              </a:ext>
            </a:extLst>
          </p:cNvPr>
          <p:cNvSpPr/>
          <p:nvPr/>
        </p:nvSpPr>
        <p:spPr>
          <a:xfrm>
            <a:off x="6120000" y="0"/>
            <a:ext cx="3024000" cy="540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인스타</a:t>
            </a:r>
          </a:p>
        </p:txBody>
      </p:sp>
    </p:spTree>
    <p:extLst>
      <p:ext uri="{BB962C8B-B14F-4D97-AF65-F5344CB8AC3E}">
        <p14:creationId xmlns:p14="http://schemas.microsoft.com/office/powerpoint/2010/main" val="6901397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B9AFBF81-7010-4914-9DBB-FD5A178A32C6}"/>
              </a:ext>
            </a:extLst>
          </p:cNvPr>
          <p:cNvSpPr txBox="1"/>
          <p:nvPr/>
        </p:nvSpPr>
        <p:spPr>
          <a:xfrm>
            <a:off x="368736" y="758885"/>
            <a:ext cx="84065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코드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- 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형태소</a:t>
            </a: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00688BE7-BB96-45DC-9134-9DCB9E4242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942" y="1556792"/>
            <a:ext cx="5944115" cy="4244708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FCA1D583-BA8D-4010-9618-F9630D1880FC}"/>
              </a:ext>
            </a:extLst>
          </p:cNvPr>
          <p:cNvSpPr/>
          <p:nvPr/>
        </p:nvSpPr>
        <p:spPr>
          <a:xfrm>
            <a:off x="0" y="0"/>
            <a:ext cx="3024000" cy="540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사용 툴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790D151-907B-4BEB-B46D-977E57264173}"/>
              </a:ext>
            </a:extLst>
          </p:cNvPr>
          <p:cNvSpPr/>
          <p:nvPr/>
        </p:nvSpPr>
        <p:spPr>
          <a:xfrm>
            <a:off x="3024000" y="0"/>
            <a:ext cx="3096000" cy="54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쇼핑몰 리뷰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3CF2349-F0E7-44D2-AB87-85E0D50324E4}"/>
              </a:ext>
            </a:extLst>
          </p:cNvPr>
          <p:cNvSpPr/>
          <p:nvPr/>
        </p:nvSpPr>
        <p:spPr>
          <a:xfrm>
            <a:off x="6120000" y="0"/>
            <a:ext cx="3024000" cy="540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인스타</a:t>
            </a:r>
          </a:p>
        </p:txBody>
      </p:sp>
    </p:spTree>
    <p:extLst>
      <p:ext uri="{BB962C8B-B14F-4D97-AF65-F5344CB8AC3E}">
        <p14:creationId xmlns:p14="http://schemas.microsoft.com/office/powerpoint/2010/main" val="2864615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B9AFBF81-7010-4914-9DBB-FD5A178A32C6}"/>
              </a:ext>
            </a:extLst>
          </p:cNvPr>
          <p:cNvSpPr txBox="1"/>
          <p:nvPr/>
        </p:nvSpPr>
        <p:spPr>
          <a:xfrm>
            <a:off x="368736" y="1156682"/>
            <a:ext cx="84065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코드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- 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형태소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5453CEE-7253-4E2E-ADA8-1A1BFF16DE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827" y="2003015"/>
            <a:ext cx="8390347" cy="3010161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FCA1D583-BA8D-4010-9618-F9630D1880FC}"/>
              </a:ext>
            </a:extLst>
          </p:cNvPr>
          <p:cNvSpPr/>
          <p:nvPr/>
        </p:nvSpPr>
        <p:spPr>
          <a:xfrm>
            <a:off x="0" y="0"/>
            <a:ext cx="3024000" cy="540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사용 툴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790D151-907B-4BEB-B46D-977E57264173}"/>
              </a:ext>
            </a:extLst>
          </p:cNvPr>
          <p:cNvSpPr/>
          <p:nvPr/>
        </p:nvSpPr>
        <p:spPr>
          <a:xfrm>
            <a:off x="3024000" y="0"/>
            <a:ext cx="3096000" cy="54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쇼핑몰 리뷰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3CF2349-F0E7-44D2-AB87-85E0D50324E4}"/>
              </a:ext>
            </a:extLst>
          </p:cNvPr>
          <p:cNvSpPr/>
          <p:nvPr/>
        </p:nvSpPr>
        <p:spPr>
          <a:xfrm>
            <a:off x="6120000" y="0"/>
            <a:ext cx="3024000" cy="540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인스타</a:t>
            </a:r>
          </a:p>
        </p:txBody>
      </p:sp>
    </p:spTree>
    <p:extLst>
      <p:ext uri="{BB962C8B-B14F-4D97-AF65-F5344CB8AC3E}">
        <p14:creationId xmlns:p14="http://schemas.microsoft.com/office/powerpoint/2010/main" val="37552638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B9AFBF81-7010-4914-9DBB-FD5A178A32C6}"/>
              </a:ext>
            </a:extLst>
          </p:cNvPr>
          <p:cNvSpPr txBox="1"/>
          <p:nvPr/>
        </p:nvSpPr>
        <p:spPr>
          <a:xfrm>
            <a:off x="368735" y="1165050"/>
            <a:ext cx="84065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코드 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그래프</a:t>
            </a: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58CC93CF-14B7-4BA7-9D21-7374D16A43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287" y="1981328"/>
            <a:ext cx="6229425" cy="3607912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FCA1D583-BA8D-4010-9618-F9630D1880FC}"/>
              </a:ext>
            </a:extLst>
          </p:cNvPr>
          <p:cNvSpPr/>
          <p:nvPr/>
        </p:nvSpPr>
        <p:spPr>
          <a:xfrm>
            <a:off x="0" y="0"/>
            <a:ext cx="3024000" cy="540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사용 툴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790D151-907B-4BEB-B46D-977E57264173}"/>
              </a:ext>
            </a:extLst>
          </p:cNvPr>
          <p:cNvSpPr/>
          <p:nvPr/>
        </p:nvSpPr>
        <p:spPr>
          <a:xfrm>
            <a:off x="3024000" y="0"/>
            <a:ext cx="3096000" cy="54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쇼핑몰 리뷰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3CF2349-F0E7-44D2-AB87-85E0D50324E4}"/>
              </a:ext>
            </a:extLst>
          </p:cNvPr>
          <p:cNvSpPr/>
          <p:nvPr/>
        </p:nvSpPr>
        <p:spPr>
          <a:xfrm>
            <a:off x="6120000" y="0"/>
            <a:ext cx="3024000" cy="540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인스타</a:t>
            </a:r>
          </a:p>
        </p:txBody>
      </p:sp>
    </p:spTree>
    <p:extLst>
      <p:ext uri="{BB962C8B-B14F-4D97-AF65-F5344CB8AC3E}">
        <p14:creationId xmlns:p14="http://schemas.microsoft.com/office/powerpoint/2010/main" val="4037809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B9AFBF81-7010-4914-9DBB-FD5A178A32C6}"/>
              </a:ext>
            </a:extLst>
          </p:cNvPr>
          <p:cNvSpPr txBox="1"/>
          <p:nvPr/>
        </p:nvSpPr>
        <p:spPr>
          <a:xfrm>
            <a:off x="368736" y="1228690"/>
            <a:ext cx="84065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코드 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2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워드클라우드</a:t>
            </a:r>
            <a:endParaRPr lang="ko-KR" altLang="en-US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9382EB3C-C480-4BDE-A065-417ACEE572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478" y="2168860"/>
            <a:ext cx="6025044" cy="252028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FCA1D583-BA8D-4010-9618-F9630D1880FC}"/>
              </a:ext>
            </a:extLst>
          </p:cNvPr>
          <p:cNvSpPr/>
          <p:nvPr/>
        </p:nvSpPr>
        <p:spPr>
          <a:xfrm>
            <a:off x="0" y="0"/>
            <a:ext cx="3024000" cy="540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사용 툴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790D151-907B-4BEB-B46D-977E57264173}"/>
              </a:ext>
            </a:extLst>
          </p:cNvPr>
          <p:cNvSpPr/>
          <p:nvPr/>
        </p:nvSpPr>
        <p:spPr>
          <a:xfrm>
            <a:off x="3024000" y="0"/>
            <a:ext cx="3096000" cy="54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쇼핑몰 리뷰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3CF2349-F0E7-44D2-AB87-85E0D50324E4}"/>
              </a:ext>
            </a:extLst>
          </p:cNvPr>
          <p:cNvSpPr/>
          <p:nvPr/>
        </p:nvSpPr>
        <p:spPr>
          <a:xfrm>
            <a:off x="6120000" y="0"/>
            <a:ext cx="3024000" cy="540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인스타</a:t>
            </a:r>
          </a:p>
        </p:txBody>
      </p:sp>
    </p:spTree>
    <p:extLst>
      <p:ext uri="{BB962C8B-B14F-4D97-AF65-F5344CB8AC3E}">
        <p14:creationId xmlns:p14="http://schemas.microsoft.com/office/powerpoint/2010/main" val="40384332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3">
            <a:extLst>
              <a:ext uri="{FF2B5EF4-FFF2-40B4-BE49-F238E27FC236}">
                <a16:creationId xmlns:a16="http://schemas.microsoft.com/office/drawing/2014/main" id="{31E7AEB4-2485-4B1E-B0C9-2C3E64C704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9512" y="1452139"/>
            <a:ext cx="8714791" cy="4304196"/>
          </a:xfrm>
          <a:prstGeom prst="rect">
            <a:avLst/>
          </a:prstGeom>
        </p:spPr>
      </p:pic>
      <p:sp>
        <p:nvSpPr>
          <p:cNvPr id="14" name="Rectangle 3"/>
          <p:cNvSpPr>
            <a:spLocks noChangeArrowheads="1"/>
          </p:cNvSpPr>
          <p:nvPr/>
        </p:nvSpPr>
        <p:spPr bwMode="auto">
          <a:xfrm>
            <a:off x="1890713" y="3373766"/>
            <a:ext cx="263214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굴림" pitchFamily="50" charset="-127"/>
              </a:rPr>
              <a:t>  </a:t>
            </a:r>
            <a:endParaRPr kumimoji="1" lang="ko-KR" altLang="ko-KR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굴림" pitchFamily="50" charset="-127"/>
            </a:endParaRPr>
          </a:p>
        </p:txBody>
      </p:sp>
      <p:sp>
        <p:nvSpPr>
          <p:cNvPr id="17" name="Rectangle 4"/>
          <p:cNvSpPr>
            <a:spLocks noChangeArrowheads="1"/>
          </p:cNvSpPr>
          <p:nvPr/>
        </p:nvSpPr>
        <p:spPr bwMode="auto">
          <a:xfrm>
            <a:off x="6331106" y="3594916"/>
            <a:ext cx="263214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굴림" pitchFamily="50" charset="-127"/>
              </a:rPr>
              <a:t>  </a:t>
            </a:r>
            <a:endParaRPr kumimoji="1" lang="ko-KR" altLang="ko-KR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굴림" pitchFamily="50" charset="-127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굴림" pitchFamily="50" charset="-127"/>
              </a:rPr>
              <a:t>  </a:t>
            </a:r>
            <a:endParaRPr kumimoji="1" lang="ko-KR" altLang="ko-KR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굴림" pitchFamily="50" charset="-127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굴림" pitchFamily="50" charset="-127"/>
              </a:rPr>
              <a:t>  </a:t>
            </a:r>
            <a:endParaRPr kumimoji="1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굴림" pitchFamily="50" charset="-127"/>
            </a:endParaRPr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3148015" y="154412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19" name="Rectangle 2"/>
          <p:cNvSpPr>
            <a:spLocks noChangeArrowheads="1"/>
          </p:cNvSpPr>
          <p:nvPr/>
        </p:nvSpPr>
        <p:spPr bwMode="auto">
          <a:xfrm>
            <a:off x="1808166" y="154412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23" name="Rectangle 4"/>
          <p:cNvSpPr>
            <a:spLocks noChangeArrowheads="1"/>
          </p:cNvSpPr>
          <p:nvPr/>
        </p:nvSpPr>
        <p:spPr bwMode="auto">
          <a:xfrm>
            <a:off x="2098678" y="1533009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AC91A72-FC21-4C9F-A411-DDDE32323D2B}"/>
              </a:ext>
            </a:extLst>
          </p:cNvPr>
          <p:cNvSpPr txBox="1"/>
          <p:nvPr/>
        </p:nvSpPr>
        <p:spPr>
          <a:xfrm>
            <a:off x="368736" y="758885"/>
            <a:ext cx="84065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갈락토미세스</a:t>
            </a:r>
            <a:endParaRPr lang="ko-KR" altLang="en-US" sz="2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CA1D583-BA8D-4010-9618-F9630D1880FC}"/>
              </a:ext>
            </a:extLst>
          </p:cNvPr>
          <p:cNvSpPr/>
          <p:nvPr/>
        </p:nvSpPr>
        <p:spPr>
          <a:xfrm>
            <a:off x="0" y="0"/>
            <a:ext cx="3024000" cy="540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사용 툴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790D151-907B-4BEB-B46D-977E57264173}"/>
              </a:ext>
            </a:extLst>
          </p:cNvPr>
          <p:cNvSpPr/>
          <p:nvPr/>
        </p:nvSpPr>
        <p:spPr>
          <a:xfrm>
            <a:off x="3024000" y="0"/>
            <a:ext cx="3096000" cy="54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쇼핑몰 리뷰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3CF2349-F0E7-44D2-AB87-85E0D50324E4}"/>
              </a:ext>
            </a:extLst>
          </p:cNvPr>
          <p:cNvSpPr/>
          <p:nvPr/>
        </p:nvSpPr>
        <p:spPr>
          <a:xfrm>
            <a:off x="6120000" y="0"/>
            <a:ext cx="3024000" cy="540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인스타</a:t>
            </a:r>
          </a:p>
        </p:txBody>
      </p:sp>
    </p:spTree>
    <p:extLst>
      <p:ext uri="{BB962C8B-B14F-4D97-AF65-F5344CB8AC3E}">
        <p14:creationId xmlns:p14="http://schemas.microsoft.com/office/powerpoint/2010/main" val="11127063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BDC77A4-16EE-40F4-9CC0-1E6FD624A5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3063" y="2142018"/>
            <a:ext cx="6197874" cy="3166996"/>
          </a:xfrm>
          <a:prstGeom prst="rect">
            <a:avLst/>
          </a:prstGeom>
        </p:spPr>
      </p:pic>
      <p:sp>
        <p:nvSpPr>
          <p:cNvPr id="14" name="Rectangle 3"/>
          <p:cNvSpPr>
            <a:spLocks noChangeArrowheads="1"/>
          </p:cNvSpPr>
          <p:nvPr/>
        </p:nvSpPr>
        <p:spPr bwMode="auto">
          <a:xfrm>
            <a:off x="1890713" y="3373766"/>
            <a:ext cx="263214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굴림" pitchFamily="50" charset="-127"/>
              </a:rPr>
              <a:t>  </a:t>
            </a:r>
            <a:endParaRPr kumimoji="1" lang="ko-KR" altLang="ko-KR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굴림" pitchFamily="50" charset="-127"/>
            </a:endParaRPr>
          </a:p>
        </p:txBody>
      </p:sp>
      <p:sp>
        <p:nvSpPr>
          <p:cNvPr id="17" name="Rectangle 4"/>
          <p:cNvSpPr>
            <a:spLocks noChangeArrowheads="1"/>
          </p:cNvSpPr>
          <p:nvPr/>
        </p:nvSpPr>
        <p:spPr bwMode="auto">
          <a:xfrm>
            <a:off x="6331106" y="3594916"/>
            <a:ext cx="263214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굴림" pitchFamily="50" charset="-127"/>
              </a:rPr>
              <a:t>  </a:t>
            </a:r>
            <a:endParaRPr kumimoji="1" lang="ko-KR" altLang="ko-KR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굴림" pitchFamily="50" charset="-127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굴림" pitchFamily="50" charset="-127"/>
              </a:rPr>
              <a:t>  </a:t>
            </a:r>
            <a:endParaRPr kumimoji="1" lang="ko-KR" altLang="ko-KR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굴림" pitchFamily="50" charset="-127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굴림" pitchFamily="50" charset="-127"/>
              </a:rPr>
              <a:t>  </a:t>
            </a:r>
            <a:endParaRPr kumimoji="1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굴림" pitchFamily="50" charset="-127"/>
            </a:endParaRPr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3148015" y="154412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19" name="Rectangle 2"/>
          <p:cNvSpPr>
            <a:spLocks noChangeArrowheads="1"/>
          </p:cNvSpPr>
          <p:nvPr/>
        </p:nvSpPr>
        <p:spPr bwMode="auto">
          <a:xfrm>
            <a:off x="1808166" y="154412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23" name="Rectangle 4"/>
          <p:cNvSpPr>
            <a:spLocks noChangeArrowheads="1"/>
          </p:cNvSpPr>
          <p:nvPr/>
        </p:nvSpPr>
        <p:spPr bwMode="auto">
          <a:xfrm>
            <a:off x="2098678" y="1533009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AC91A72-FC21-4C9F-A411-DDDE32323D2B}"/>
              </a:ext>
            </a:extLst>
          </p:cNvPr>
          <p:cNvSpPr txBox="1"/>
          <p:nvPr/>
        </p:nvSpPr>
        <p:spPr>
          <a:xfrm>
            <a:off x="368736" y="758885"/>
            <a:ext cx="84065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갈락토미세스</a:t>
            </a:r>
            <a:endParaRPr lang="ko-KR" altLang="en-US" sz="2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CA1D583-BA8D-4010-9618-F9630D1880FC}"/>
              </a:ext>
            </a:extLst>
          </p:cNvPr>
          <p:cNvSpPr/>
          <p:nvPr/>
        </p:nvSpPr>
        <p:spPr>
          <a:xfrm>
            <a:off x="0" y="0"/>
            <a:ext cx="3024000" cy="540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사용 툴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790D151-907B-4BEB-B46D-977E57264173}"/>
              </a:ext>
            </a:extLst>
          </p:cNvPr>
          <p:cNvSpPr/>
          <p:nvPr/>
        </p:nvSpPr>
        <p:spPr>
          <a:xfrm>
            <a:off x="3024000" y="0"/>
            <a:ext cx="3096000" cy="54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쇼핑몰 리뷰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3CF2349-F0E7-44D2-AB87-85E0D50324E4}"/>
              </a:ext>
            </a:extLst>
          </p:cNvPr>
          <p:cNvSpPr/>
          <p:nvPr/>
        </p:nvSpPr>
        <p:spPr>
          <a:xfrm>
            <a:off x="6120000" y="0"/>
            <a:ext cx="3024000" cy="540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인스타</a:t>
            </a:r>
          </a:p>
        </p:txBody>
      </p:sp>
    </p:spTree>
    <p:extLst>
      <p:ext uri="{BB962C8B-B14F-4D97-AF65-F5344CB8AC3E}">
        <p14:creationId xmlns:p14="http://schemas.microsoft.com/office/powerpoint/2010/main" val="21486643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3">
            <a:extLst>
              <a:ext uri="{FF2B5EF4-FFF2-40B4-BE49-F238E27FC236}">
                <a16:creationId xmlns:a16="http://schemas.microsoft.com/office/drawing/2014/main" id="{31E7AEB4-2485-4B1E-B0C9-2C3E64C704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1603" y="1452139"/>
            <a:ext cx="8430609" cy="4304196"/>
          </a:xfrm>
          <a:prstGeom prst="rect">
            <a:avLst/>
          </a:prstGeom>
        </p:spPr>
      </p:pic>
      <p:sp>
        <p:nvSpPr>
          <p:cNvPr id="14" name="Rectangle 3"/>
          <p:cNvSpPr>
            <a:spLocks noChangeArrowheads="1"/>
          </p:cNvSpPr>
          <p:nvPr/>
        </p:nvSpPr>
        <p:spPr bwMode="auto">
          <a:xfrm>
            <a:off x="1890713" y="3373766"/>
            <a:ext cx="263214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굴림" pitchFamily="50" charset="-127"/>
              </a:rPr>
              <a:t>  </a:t>
            </a:r>
            <a:endParaRPr kumimoji="1" lang="ko-KR" altLang="ko-KR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굴림" pitchFamily="50" charset="-127"/>
            </a:endParaRPr>
          </a:p>
        </p:txBody>
      </p:sp>
      <p:sp>
        <p:nvSpPr>
          <p:cNvPr id="17" name="Rectangle 4"/>
          <p:cNvSpPr>
            <a:spLocks noChangeArrowheads="1"/>
          </p:cNvSpPr>
          <p:nvPr/>
        </p:nvSpPr>
        <p:spPr bwMode="auto">
          <a:xfrm>
            <a:off x="6331106" y="3594916"/>
            <a:ext cx="263214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굴림" pitchFamily="50" charset="-127"/>
              </a:rPr>
              <a:t>  </a:t>
            </a:r>
            <a:endParaRPr kumimoji="1" lang="ko-KR" altLang="ko-KR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굴림" pitchFamily="50" charset="-127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굴림" pitchFamily="50" charset="-127"/>
              </a:rPr>
              <a:t>  </a:t>
            </a:r>
            <a:endParaRPr kumimoji="1" lang="ko-KR" altLang="ko-KR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굴림" pitchFamily="50" charset="-127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굴림" pitchFamily="50" charset="-127"/>
              </a:rPr>
              <a:t>  </a:t>
            </a:r>
            <a:endParaRPr kumimoji="1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굴림" pitchFamily="50" charset="-127"/>
            </a:endParaRPr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3148015" y="154412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19" name="Rectangle 2"/>
          <p:cNvSpPr>
            <a:spLocks noChangeArrowheads="1"/>
          </p:cNvSpPr>
          <p:nvPr/>
        </p:nvSpPr>
        <p:spPr bwMode="auto">
          <a:xfrm>
            <a:off x="1808166" y="154412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23" name="Rectangle 4"/>
          <p:cNvSpPr>
            <a:spLocks noChangeArrowheads="1"/>
          </p:cNvSpPr>
          <p:nvPr/>
        </p:nvSpPr>
        <p:spPr bwMode="auto">
          <a:xfrm>
            <a:off x="2098678" y="1533009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AC91A72-FC21-4C9F-A411-DDDE32323D2B}"/>
              </a:ext>
            </a:extLst>
          </p:cNvPr>
          <p:cNvSpPr txBox="1"/>
          <p:nvPr/>
        </p:nvSpPr>
        <p:spPr>
          <a:xfrm>
            <a:off x="368736" y="758885"/>
            <a:ext cx="84065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히알루론산</a:t>
            </a:r>
            <a:endParaRPr lang="ko-KR" altLang="en-US" sz="2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CA1D583-BA8D-4010-9618-F9630D1880FC}"/>
              </a:ext>
            </a:extLst>
          </p:cNvPr>
          <p:cNvSpPr/>
          <p:nvPr/>
        </p:nvSpPr>
        <p:spPr>
          <a:xfrm>
            <a:off x="0" y="0"/>
            <a:ext cx="3024000" cy="540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사용 툴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790D151-907B-4BEB-B46D-977E57264173}"/>
              </a:ext>
            </a:extLst>
          </p:cNvPr>
          <p:cNvSpPr/>
          <p:nvPr/>
        </p:nvSpPr>
        <p:spPr>
          <a:xfrm>
            <a:off x="3024000" y="0"/>
            <a:ext cx="3096000" cy="54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쇼핑몰 리뷰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3CF2349-F0E7-44D2-AB87-85E0D50324E4}"/>
              </a:ext>
            </a:extLst>
          </p:cNvPr>
          <p:cNvSpPr/>
          <p:nvPr/>
        </p:nvSpPr>
        <p:spPr>
          <a:xfrm>
            <a:off x="6120000" y="0"/>
            <a:ext cx="3024000" cy="540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인스타</a:t>
            </a:r>
          </a:p>
        </p:txBody>
      </p:sp>
    </p:spTree>
    <p:extLst>
      <p:ext uri="{BB962C8B-B14F-4D97-AF65-F5344CB8AC3E}">
        <p14:creationId xmlns:p14="http://schemas.microsoft.com/office/powerpoint/2010/main" val="29428395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BDC77A4-16EE-40F4-9CC0-1E6FD624A5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32190" y="2060848"/>
            <a:ext cx="6679619" cy="3413157"/>
          </a:xfrm>
          <a:prstGeom prst="rect">
            <a:avLst/>
          </a:prstGeom>
        </p:spPr>
      </p:pic>
      <p:sp>
        <p:nvSpPr>
          <p:cNvPr id="14" name="Rectangle 3"/>
          <p:cNvSpPr>
            <a:spLocks noChangeArrowheads="1"/>
          </p:cNvSpPr>
          <p:nvPr/>
        </p:nvSpPr>
        <p:spPr bwMode="auto">
          <a:xfrm>
            <a:off x="1890713" y="3373766"/>
            <a:ext cx="263214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굴림" pitchFamily="50" charset="-127"/>
              </a:rPr>
              <a:t>  </a:t>
            </a:r>
            <a:endParaRPr kumimoji="1" lang="ko-KR" altLang="ko-KR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굴림" pitchFamily="50" charset="-127"/>
            </a:endParaRPr>
          </a:p>
        </p:txBody>
      </p:sp>
      <p:sp>
        <p:nvSpPr>
          <p:cNvPr id="17" name="Rectangle 4"/>
          <p:cNvSpPr>
            <a:spLocks noChangeArrowheads="1"/>
          </p:cNvSpPr>
          <p:nvPr/>
        </p:nvSpPr>
        <p:spPr bwMode="auto">
          <a:xfrm>
            <a:off x="6331106" y="3594916"/>
            <a:ext cx="263214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굴림" pitchFamily="50" charset="-127"/>
              </a:rPr>
              <a:t>  </a:t>
            </a:r>
            <a:endParaRPr kumimoji="1" lang="ko-KR" altLang="ko-KR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굴림" pitchFamily="50" charset="-127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굴림" pitchFamily="50" charset="-127"/>
              </a:rPr>
              <a:t>  </a:t>
            </a:r>
            <a:endParaRPr kumimoji="1" lang="ko-KR" altLang="ko-KR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굴림" pitchFamily="50" charset="-127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굴림" pitchFamily="50" charset="-127"/>
              </a:rPr>
              <a:t>  </a:t>
            </a:r>
            <a:endParaRPr kumimoji="1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굴림" pitchFamily="50" charset="-127"/>
            </a:endParaRPr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3148015" y="154412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19" name="Rectangle 2"/>
          <p:cNvSpPr>
            <a:spLocks noChangeArrowheads="1"/>
          </p:cNvSpPr>
          <p:nvPr/>
        </p:nvSpPr>
        <p:spPr bwMode="auto">
          <a:xfrm>
            <a:off x="1808166" y="154412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23" name="Rectangle 4"/>
          <p:cNvSpPr>
            <a:spLocks noChangeArrowheads="1"/>
          </p:cNvSpPr>
          <p:nvPr/>
        </p:nvSpPr>
        <p:spPr bwMode="auto">
          <a:xfrm>
            <a:off x="2098678" y="1533009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AC91A72-FC21-4C9F-A411-DDDE32323D2B}"/>
              </a:ext>
            </a:extLst>
          </p:cNvPr>
          <p:cNvSpPr txBox="1"/>
          <p:nvPr/>
        </p:nvSpPr>
        <p:spPr>
          <a:xfrm>
            <a:off x="368736" y="758885"/>
            <a:ext cx="84065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히알루론산</a:t>
            </a:r>
            <a:endParaRPr lang="ko-KR" altLang="en-US" sz="2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CA1D583-BA8D-4010-9618-F9630D1880FC}"/>
              </a:ext>
            </a:extLst>
          </p:cNvPr>
          <p:cNvSpPr/>
          <p:nvPr/>
        </p:nvSpPr>
        <p:spPr>
          <a:xfrm>
            <a:off x="0" y="0"/>
            <a:ext cx="3024000" cy="540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사용 툴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790D151-907B-4BEB-B46D-977E57264173}"/>
              </a:ext>
            </a:extLst>
          </p:cNvPr>
          <p:cNvSpPr/>
          <p:nvPr/>
        </p:nvSpPr>
        <p:spPr>
          <a:xfrm>
            <a:off x="3024000" y="0"/>
            <a:ext cx="3096000" cy="54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쇼핑몰 리뷰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3CF2349-F0E7-44D2-AB87-85E0D50324E4}"/>
              </a:ext>
            </a:extLst>
          </p:cNvPr>
          <p:cNvSpPr/>
          <p:nvPr/>
        </p:nvSpPr>
        <p:spPr>
          <a:xfrm>
            <a:off x="6120000" y="0"/>
            <a:ext cx="3024000" cy="540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인스타</a:t>
            </a:r>
          </a:p>
        </p:txBody>
      </p:sp>
    </p:spTree>
    <p:extLst>
      <p:ext uri="{BB962C8B-B14F-4D97-AF65-F5344CB8AC3E}">
        <p14:creationId xmlns:p14="http://schemas.microsoft.com/office/powerpoint/2010/main" val="16288255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98150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dirty="0">
                <a:latin typeface="나눔고딕" panose="020D0604000000000000" pitchFamily="50" charset="-127"/>
              </a:rPr>
              <a:t>목차</a:t>
            </a:r>
          </a:p>
        </p:txBody>
      </p:sp>
      <p:cxnSp>
        <p:nvCxnSpPr>
          <p:cNvPr id="12" name="직선 연결선 11"/>
          <p:cNvCxnSpPr/>
          <p:nvPr/>
        </p:nvCxnSpPr>
        <p:spPr>
          <a:xfrm>
            <a:off x="500035" y="285729"/>
            <a:ext cx="8286808" cy="1588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500035" y="989033"/>
            <a:ext cx="8287200" cy="1588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535A83DA-C536-4C7A-9E66-2B6B94C740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0034" y="1098774"/>
            <a:ext cx="8186765" cy="5498578"/>
          </a:xfrm>
          <a:ln w="12700">
            <a:noFill/>
          </a:ln>
        </p:spPr>
        <p:txBody>
          <a:bodyPr numCol="1">
            <a:normAutofit fontScale="77500" lnSpcReduction="20000"/>
          </a:bodyPr>
          <a:lstStyle/>
          <a:p>
            <a:pPr marL="457200" lvl="1" indent="0">
              <a:buNone/>
            </a:pPr>
            <a:endParaRPr lang="en-US" altLang="ko-KR" b="1" dirty="0">
              <a:latin typeface="나눔고딕" panose="020D0604000000000000" pitchFamily="50" charset="-127"/>
            </a:endParaRPr>
          </a:p>
          <a:p>
            <a:pPr marL="457200" lvl="1" indent="0">
              <a:buNone/>
            </a:pPr>
            <a:r>
              <a:rPr lang="en-US" altLang="ko-KR" b="1" dirty="0">
                <a:latin typeface="나눔고딕" panose="020D0604000000000000" pitchFamily="50" charset="-127"/>
              </a:rPr>
              <a:t>01. </a:t>
            </a:r>
            <a:r>
              <a:rPr lang="ko-KR" altLang="en-US" b="1" dirty="0">
                <a:latin typeface="나눔고딕" panose="020D0604000000000000" pitchFamily="50" charset="-127"/>
              </a:rPr>
              <a:t>주제 소개</a:t>
            </a:r>
            <a:r>
              <a:rPr lang="en-US" altLang="ko-KR" b="1" dirty="0">
                <a:latin typeface="나눔고딕" panose="020D0604000000000000" pitchFamily="50" charset="-127"/>
              </a:rPr>
              <a:t> </a:t>
            </a:r>
            <a:r>
              <a:rPr lang="ko-KR" altLang="en-US" b="1" dirty="0">
                <a:latin typeface="나눔고딕" panose="020D0604000000000000" pitchFamily="50" charset="-127"/>
              </a:rPr>
              <a:t>및</a:t>
            </a:r>
            <a:r>
              <a:rPr lang="en-US" altLang="ko-KR" b="1" dirty="0">
                <a:latin typeface="나눔고딕" panose="020D0604000000000000" pitchFamily="50" charset="-127"/>
              </a:rPr>
              <a:t> </a:t>
            </a:r>
            <a:r>
              <a:rPr lang="ko-KR" altLang="en-US" b="1" dirty="0">
                <a:latin typeface="나눔고딕" panose="020D0604000000000000" pitchFamily="50" charset="-127"/>
              </a:rPr>
              <a:t>기획의도</a:t>
            </a:r>
            <a:endParaRPr lang="en-US" altLang="ko-KR" b="1" dirty="0">
              <a:latin typeface="나눔고딕" panose="020D0604000000000000" pitchFamily="50" charset="-127"/>
            </a:endParaRPr>
          </a:p>
          <a:p>
            <a:pPr marL="457200" lvl="1" indent="0">
              <a:buNone/>
            </a:pPr>
            <a:endParaRPr lang="en-US" altLang="ko-KR" dirty="0">
              <a:latin typeface="나눔고딕" panose="020D0604000000000000" pitchFamily="50" charset="-127"/>
            </a:endParaRPr>
          </a:p>
          <a:p>
            <a:pPr marL="457200" lvl="1" indent="0">
              <a:buNone/>
            </a:pPr>
            <a:r>
              <a:rPr lang="en-US" altLang="ko-KR" b="1" dirty="0">
                <a:latin typeface="나눔고딕" panose="020D0604000000000000" pitchFamily="50" charset="-127"/>
              </a:rPr>
              <a:t>02. </a:t>
            </a:r>
            <a:r>
              <a:rPr lang="ko-KR" altLang="en-US" b="1" dirty="0" err="1">
                <a:latin typeface="나눔고딕" panose="020D0604000000000000" pitchFamily="50" charset="-127"/>
              </a:rPr>
              <a:t>크롤링</a:t>
            </a:r>
            <a:endParaRPr lang="en-US" altLang="ko-KR" b="1" dirty="0">
              <a:latin typeface="나눔고딕" panose="020D0604000000000000" pitchFamily="50" charset="-127"/>
            </a:endParaRPr>
          </a:p>
          <a:p>
            <a:pPr marL="457200" lvl="1" indent="0">
              <a:buNone/>
            </a:pPr>
            <a:r>
              <a:rPr lang="en-US" altLang="ko-KR" dirty="0">
                <a:latin typeface="나눔고딕" panose="020D0604000000000000" pitchFamily="50" charset="-127"/>
              </a:rPr>
              <a:t>	- </a:t>
            </a:r>
            <a:r>
              <a:rPr lang="ko-KR" altLang="en-US" dirty="0">
                <a:latin typeface="나눔고딕" panose="020D0604000000000000" pitchFamily="50" charset="-127"/>
              </a:rPr>
              <a:t>쇼핑몰 리뷰</a:t>
            </a:r>
            <a:endParaRPr lang="en-US" altLang="ko-KR" dirty="0">
              <a:latin typeface="나눔고딕" panose="020D0604000000000000" pitchFamily="50" charset="-127"/>
            </a:endParaRPr>
          </a:p>
          <a:p>
            <a:pPr marL="457200" lvl="1" indent="0">
              <a:buNone/>
            </a:pPr>
            <a:r>
              <a:rPr lang="en-US" altLang="ko-KR" dirty="0">
                <a:latin typeface="나눔고딕" panose="020D0604000000000000" pitchFamily="50" charset="-127"/>
              </a:rPr>
              <a:t>	- </a:t>
            </a:r>
            <a:r>
              <a:rPr lang="ko-KR" altLang="en-US" dirty="0">
                <a:latin typeface="나눔고딕" panose="020D0604000000000000" pitchFamily="50" charset="-127"/>
              </a:rPr>
              <a:t>인스타</a:t>
            </a:r>
            <a:endParaRPr lang="en-US" altLang="ko-KR" dirty="0">
              <a:latin typeface="나눔고딕" panose="020D0604000000000000" pitchFamily="50" charset="-127"/>
            </a:endParaRPr>
          </a:p>
          <a:p>
            <a:pPr marL="457200" lvl="1" indent="0">
              <a:buNone/>
            </a:pPr>
            <a:endParaRPr lang="en-US" altLang="ko-KR" dirty="0">
              <a:latin typeface="나눔고딕" panose="020D0604000000000000" pitchFamily="50" charset="-127"/>
            </a:endParaRPr>
          </a:p>
          <a:p>
            <a:pPr marL="457200" lvl="1" indent="0">
              <a:buNone/>
            </a:pPr>
            <a:r>
              <a:rPr lang="en-US" altLang="ko-KR" b="1" dirty="0">
                <a:latin typeface="나눔고딕" panose="020D0604000000000000" pitchFamily="50" charset="-127"/>
              </a:rPr>
              <a:t>03. AIDA CRM </a:t>
            </a:r>
            <a:r>
              <a:rPr lang="ko-KR" altLang="en-US" b="1" dirty="0">
                <a:latin typeface="나눔고딕" panose="020D0604000000000000" pitchFamily="50" charset="-127"/>
              </a:rPr>
              <a:t>데이터</a:t>
            </a:r>
            <a:r>
              <a:rPr lang="en-US" altLang="ko-KR" b="1" dirty="0">
                <a:latin typeface="나눔고딕" panose="020D0604000000000000" pitchFamily="50" charset="-127"/>
              </a:rPr>
              <a:t> </a:t>
            </a:r>
            <a:r>
              <a:rPr lang="ko-KR" altLang="en-US" b="1" dirty="0">
                <a:latin typeface="나눔고딕" panose="020D0604000000000000" pitchFamily="50" charset="-127"/>
              </a:rPr>
              <a:t>시각화</a:t>
            </a:r>
            <a:endParaRPr lang="en-US" altLang="ko-KR" b="1" dirty="0">
              <a:latin typeface="나눔고딕" panose="020D0604000000000000" pitchFamily="50" charset="-127"/>
            </a:endParaRPr>
          </a:p>
          <a:p>
            <a:pPr marL="457200" lvl="1" indent="0">
              <a:buNone/>
            </a:pPr>
            <a:r>
              <a:rPr lang="en-US" altLang="ko-KR" dirty="0">
                <a:latin typeface="나눔고딕" panose="020D0604000000000000" pitchFamily="50" charset="-127"/>
              </a:rPr>
              <a:t>	- DATA</a:t>
            </a:r>
            <a:r>
              <a:rPr lang="ko-KR" altLang="en-US" dirty="0">
                <a:latin typeface="나눔고딕" panose="020D0604000000000000" pitchFamily="50" charset="-127"/>
              </a:rPr>
              <a:t> </a:t>
            </a:r>
            <a:r>
              <a:rPr lang="ko-KR" altLang="en-US" dirty="0" err="1">
                <a:latin typeface="나눔고딕" panose="020D0604000000000000" pitchFamily="50" charset="-127"/>
              </a:rPr>
              <a:t>전처리</a:t>
            </a:r>
            <a:endParaRPr lang="en-US" altLang="ko-KR" dirty="0">
              <a:latin typeface="나눔고딕" panose="020D0604000000000000" pitchFamily="50" charset="-127"/>
            </a:endParaRPr>
          </a:p>
          <a:p>
            <a:pPr marL="457200" lvl="1" indent="0">
              <a:buNone/>
            </a:pPr>
            <a:r>
              <a:rPr lang="en-US" altLang="ko-KR" dirty="0">
                <a:latin typeface="나눔고딕" panose="020D0604000000000000" pitchFamily="50" charset="-127"/>
              </a:rPr>
              <a:t>	- </a:t>
            </a:r>
            <a:r>
              <a:rPr lang="ko-KR" altLang="en-US" dirty="0">
                <a:latin typeface="나눔고딕" panose="020D0604000000000000" pitchFamily="50" charset="-127"/>
              </a:rPr>
              <a:t>데이터 시각화</a:t>
            </a:r>
            <a:endParaRPr lang="en-US" altLang="ko-KR" dirty="0">
              <a:latin typeface="나눔고딕" panose="020D0604000000000000" pitchFamily="50" charset="-127"/>
            </a:endParaRPr>
          </a:p>
          <a:p>
            <a:pPr marL="457200" lvl="1" indent="0">
              <a:buNone/>
            </a:pPr>
            <a:endParaRPr lang="en-US" altLang="ko-KR" dirty="0">
              <a:latin typeface="나눔고딕" panose="020D0604000000000000" pitchFamily="50" charset="-127"/>
            </a:endParaRPr>
          </a:p>
          <a:p>
            <a:pPr marL="457200" lvl="1" indent="0">
              <a:buNone/>
            </a:pPr>
            <a:r>
              <a:rPr lang="en-US" altLang="ko-KR" b="1" dirty="0">
                <a:latin typeface="나눔고딕" panose="020D0604000000000000" pitchFamily="50" charset="-127"/>
              </a:rPr>
              <a:t>04.</a:t>
            </a:r>
            <a:r>
              <a:rPr lang="ko-KR" altLang="en-US" b="1" dirty="0">
                <a:latin typeface="나눔고딕" panose="020D0604000000000000" pitchFamily="50" charset="-127"/>
              </a:rPr>
              <a:t> 모델링</a:t>
            </a:r>
            <a:endParaRPr lang="en-US" altLang="ko-KR" b="1" dirty="0">
              <a:latin typeface="나눔고딕" panose="020D0604000000000000" pitchFamily="50" charset="-127"/>
            </a:endParaRPr>
          </a:p>
          <a:p>
            <a:pPr marL="457200" lvl="1" indent="0">
              <a:buNone/>
            </a:pPr>
            <a:r>
              <a:rPr lang="en-US" altLang="ko-KR" dirty="0">
                <a:latin typeface="나눔고딕" panose="020D0604000000000000" pitchFamily="50" charset="-127"/>
              </a:rPr>
              <a:t>	- </a:t>
            </a:r>
            <a:r>
              <a:rPr lang="ko-KR" altLang="en-US" dirty="0" err="1">
                <a:latin typeface="나눔고딕" panose="020D0604000000000000" pitchFamily="50" charset="-127"/>
              </a:rPr>
              <a:t>머신러닝</a:t>
            </a:r>
            <a:endParaRPr lang="en-US" altLang="ko-KR" dirty="0">
              <a:latin typeface="나눔고딕" panose="020D0604000000000000" pitchFamily="50" charset="-127"/>
            </a:endParaRPr>
          </a:p>
          <a:p>
            <a:pPr marL="457200" lvl="1" indent="0">
              <a:buNone/>
            </a:pPr>
            <a:r>
              <a:rPr lang="en-US" altLang="ko-KR" dirty="0">
                <a:latin typeface="나눔고딕" panose="020D0604000000000000" pitchFamily="50" charset="-127"/>
              </a:rPr>
              <a:t>	- </a:t>
            </a:r>
            <a:r>
              <a:rPr lang="ko-KR" altLang="en-US" dirty="0">
                <a:latin typeface="나눔고딕" panose="020D0604000000000000" pitchFamily="50" charset="-127"/>
              </a:rPr>
              <a:t>딥러닝</a:t>
            </a:r>
            <a:endParaRPr lang="en-US" altLang="ko-KR" dirty="0">
              <a:latin typeface="나눔고딕" panose="020D0604000000000000" pitchFamily="50" charset="-127"/>
            </a:endParaRPr>
          </a:p>
          <a:p>
            <a:pPr marL="457200" lvl="1" indent="0">
              <a:buNone/>
            </a:pPr>
            <a:endParaRPr lang="en-US" altLang="ko-KR" dirty="0">
              <a:latin typeface="나눔고딕" panose="020D0604000000000000" pitchFamily="50" charset="-127"/>
            </a:endParaRPr>
          </a:p>
          <a:p>
            <a:pPr marL="457200" lvl="1" indent="0">
              <a:buNone/>
            </a:pPr>
            <a:r>
              <a:rPr lang="en-US" altLang="ko-KR" b="1" dirty="0">
                <a:latin typeface="나눔고딕" panose="020D0604000000000000" pitchFamily="50" charset="-127"/>
              </a:rPr>
              <a:t>05. </a:t>
            </a:r>
            <a:r>
              <a:rPr lang="ko-KR" altLang="en-US" b="1" dirty="0">
                <a:latin typeface="나눔고딕" panose="020D0604000000000000" pitchFamily="50" charset="-127"/>
              </a:rPr>
              <a:t>결과 및 </a:t>
            </a:r>
            <a:r>
              <a:rPr lang="ko-KR" altLang="en-US" b="1" dirty="0" err="1">
                <a:latin typeface="나눔고딕" panose="020D0604000000000000" pitchFamily="50" charset="-127"/>
              </a:rPr>
              <a:t>느낀점</a:t>
            </a:r>
            <a:endParaRPr lang="en-US" altLang="ko-KR" b="1" dirty="0">
              <a:latin typeface="나눔고딕" panose="020D0604000000000000" pitchFamily="50" charset="-127"/>
            </a:endParaRPr>
          </a:p>
        </p:txBody>
      </p:sp>
      <p:sp>
        <p:nvSpPr>
          <p:cNvPr id="6" name="文本框 27">
            <a:extLst>
              <a:ext uri="{FF2B5EF4-FFF2-40B4-BE49-F238E27FC236}">
                <a16:creationId xmlns:a16="http://schemas.microsoft.com/office/drawing/2014/main" id="{1AB35574-EE07-4300-9594-FB228081E7E5}"/>
              </a:ext>
            </a:extLst>
          </p:cNvPr>
          <p:cNvSpPr txBox="1"/>
          <p:nvPr/>
        </p:nvSpPr>
        <p:spPr>
          <a:xfrm>
            <a:off x="1475656" y="535062"/>
            <a:ext cx="1872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CONTENTS</a:t>
            </a:r>
            <a:endParaRPr lang="zh-CN" altLang="en-US" sz="2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3">
            <a:extLst>
              <a:ext uri="{FF2B5EF4-FFF2-40B4-BE49-F238E27FC236}">
                <a16:creationId xmlns:a16="http://schemas.microsoft.com/office/drawing/2014/main" id="{31E7AEB4-2485-4B1E-B0C9-2C3E64C704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9512" y="1577879"/>
            <a:ext cx="8714791" cy="4052716"/>
          </a:xfrm>
          <a:prstGeom prst="rect">
            <a:avLst/>
          </a:prstGeom>
        </p:spPr>
      </p:pic>
      <p:sp>
        <p:nvSpPr>
          <p:cNvPr id="14" name="Rectangle 3"/>
          <p:cNvSpPr>
            <a:spLocks noChangeArrowheads="1"/>
          </p:cNvSpPr>
          <p:nvPr/>
        </p:nvSpPr>
        <p:spPr bwMode="auto">
          <a:xfrm>
            <a:off x="1890713" y="3373766"/>
            <a:ext cx="263214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굴림" pitchFamily="50" charset="-127"/>
              </a:rPr>
              <a:t>  </a:t>
            </a:r>
            <a:endParaRPr kumimoji="1" lang="ko-KR" altLang="ko-KR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굴림" pitchFamily="50" charset="-127"/>
            </a:endParaRPr>
          </a:p>
        </p:txBody>
      </p:sp>
      <p:sp>
        <p:nvSpPr>
          <p:cNvPr id="17" name="Rectangle 4"/>
          <p:cNvSpPr>
            <a:spLocks noChangeArrowheads="1"/>
          </p:cNvSpPr>
          <p:nvPr/>
        </p:nvSpPr>
        <p:spPr bwMode="auto">
          <a:xfrm>
            <a:off x="6331106" y="3594916"/>
            <a:ext cx="263214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굴림" pitchFamily="50" charset="-127"/>
              </a:rPr>
              <a:t>  </a:t>
            </a:r>
            <a:endParaRPr kumimoji="1" lang="ko-KR" altLang="ko-KR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굴림" pitchFamily="50" charset="-127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굴림" pitchFamily="50" charset="-127"/>
              </a:rPr>
              <a:t>  </a:t>
            </a:r>
            <a:endParaRPr kumimoji="1" lang="ko-KR" altLang="ko-KR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굴림" pitchFamily="50" charset="-127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굴림" pitchFamily="50" charset="-127"/>
              </a:rPr>
              <a:t>  </a:t>
            </a:r>
            <a:endParaRPr kumimoji="1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굴림" pitchFamily="50" charset="-127"/>
            </a:endParaRPr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3148015" y="154412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19" name="Rectangle 2"/>
          <p:cNvSpPr>
            <a:spLocks noChangeArrowheads="1"/>
          </p:cNvSpPr>
          <p:nvPr/>
        </p:nvSpPr>
        <p:spPr bwMode="auto">
          <a:xfrm>
            <a:off x="1808166" y="154412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23" name="Rectangle 4"/>
          <p:cNvSpPr>
            <a:spLocks noChangeArrowheads="1"/>
          </p:cNvSpPr>
          <p:nvPr/>
        </p:nvSpPr>
        <p:spPr bwMode="auto">
          <a:xfrm>
            <a:off x="2098678" y="1533009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AC91A72-FC21-4C9F-A411-DDDE32323D2B}"/>
              </a:ext>
            </a:extLst>
          </p:cNvPr>
          <p:cNvSpPr txBox="1"/>
          <p:nvPr/>
        </p:nvSpPr>
        <p:spPr>
          <a:xfrm>
            <a:off x="368736" y="758885"/>
            <a:ext cx="84065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나이아신아마이드</a:t>
            </a:r>
            <a:endParaRPr lang="ko-KR" altLang="en-US" sz="2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CA1D583-BA8D-4010-9618-F9630D1880FC}"/>
              </a:ext>
            </a:extLst>
          </p:cNvPr>
          <p:cNvSpPr/>
          <p:nvPr/>
        </p:nvSpPr>
        <p:spPr>
          <a:xfrm>
            <a:off x="0" y="0"/>
            <a:ext cx="3024000" cy="540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사용 툴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790D151-907B-4BEB-B46D-977E57264173}"/>
              </a:ext>
            </a:extLst>
          </p:cNvPr>
          <p:cNvSpPr/>
          <p:nvPr/>
        </p:nvSpPr>
        <p:spPr>
          <a:xfrm>
            <a:off x="3024000" y="0"/>
            <a:ext cx="3096000" cy="54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쇼핑몰 리뷰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3CF2349-F0E7-44D2-AB87-85E0D50324E4}"/>
              </a:ext>
            </a:extLst>
          </p:cNvPr>
          <p:cNvSpPr/>
          <p:nvPr/>
        </p:nvSpPr>
        <p:spPr>
          <a:xfrm>
            <a:off x="6120000" y="0"/>
            <a:ext cx="3024000" cy="540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인스타</a:t>
            </a:r>
          </a:p>
        </p:txBody>
      </p:sp>
    </p:spTree>
    <p:extLst>
      <p:ext uri="{BB962C8B-B14F-4D97-AF65-F5344CB8AC3E}">
        <p14:creationId xmlns:p14="http://schemas.microsoft.com/office/powerpoint/2010/main" val="20203347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BDC77A4-16EE-40F4-9CC0-1E6FD624A5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74570" y="1902341"/>
            <a:ext cx="6594859" cy="3369847"/>
          </a:xfrm>
          <a:prstGeom prst="rect">
            <a:avLst/>
          </a:prstGeom>
        </p:spPr>
      </p:pic>
      <p:sp>
        <p:nvSpPr>
          <p:cNvPr id="14" name="Rectangle 3"/>
          <p:cNvSpPr>
            <a:spLocks noChangeArrowheads="1"/>
          </p:cNvSpPr>
          <p:nvPr/>
        </p:nvSpPr>
        <p:spPr bwMode="auto">
          <a:xfrm>
            <a:off x="1890713" y="3373766"/>
            <a:ext cx="263214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굴림" pitchFamily="50" charset="-127"/>
              </a:rPr>
              <a:t>  </a:t>
            </a:r>
            <a:endParaRPr kumimoji="1" lang="ko-KR" altLang="ko-KR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굴림" pitchFamily="50" charset="-127"/>
            </a:endParaRPr>
          </a:p>
        </p:txBody>
      </p:sp>
      <p:sp>
        <p:nvSpPr>
          <p:cNvPr id="17" name="Rectangle 4"/>
          <p:cNvSpPr>
            <a:spLocks noChangeArrowheads="1"/>
          </p:cNvSpPr>
          <p:nvPr/>
        </p:nvSpPr>
        <p:spPr bwMode="auto">
          <a:xfrm>
            <a:off x="6331106" y="3594916"/>
            <a:ext cx="263214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굴림" pitchFamily="50" charset="-127"/>
              </a:rPr>
              <a:t>  </a:t>
            </a:r>
            <a:endParaRPr kumimoji="1" lang="ko-KR" altLang="ko-KR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굴림" pitchFamily="50" charset="-127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굴림" pitchFamily="50" charset="-127"/>
              </a:rPr>
              <a:t>  </a:t>
            </a:r>
            <a:endParaRPr kumimoji="1" lang="ko-KR" altLang="ko-KR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굴림" pitchFamily="50" charset="-127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굴림" pitchFamily="50" charset="-127"/>
              </a:rPr>
              <a:t>  </a:t>
            </a:r>
            <a:endParaRPr kumimoji="1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굴림" pitchFamily="50" charset="-127"/>
            </a:endParaRPr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3148015" y="154412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19" name="Rectangle 2"/>
          <p:cNvSpPr>
            <a:spLocks noChangeArrowheads="1"/>
          </p:cNvSpPr>
          <p:nvPr/>
        </p:nvSpPr>
        <p:spPr bwMode="auto">
          <a:xfrm>
            <a:off x="1808166" y="154412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23" name="Rectangle 4"/>
          <p:cNvSpPr>
            <a:spLocks noChangeArrowheads="1"/>
          </p:cNvSpPr>
          <p:nvPr/>
        </p:nvSpPr>
        <p:spPr bwMode="auto">
          <a:xfrm>
            <a:off x="2098678" y="1533009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AC91A72-FC21-4C9F-A411-DDDE32323D2B}"/>
              </a:ext>
            </a:extLst>
          </p:cNvPr>
          <p:cNvSpPr txBox="1"/>
          <p:nvPr/>
        </p:nvSpPr>
        <p:spPr>
          <a:xfrm>
            <a:off x="368736" y="758885"/>
            <a:ext cx="84065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나이아신아마이드</a:t>
            </a:r>
            <a:endParaRPr lang="ko-KR" altLang="en-US" sz="2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CA1D583-BA8D-4010-9618-F9630D1880FC}"/>
              </a:ext>
            </a:extLst>
          </p:cNvPr>
          <p:cNvSpPr/>
          <p:nvPr/>
        </p:nvSpPr>
        <p:spPr>
          <a:xfrm>
            <a:off x="0" y="0"/>
            <a:ext cx="3024000" cy="540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사용 툴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790D151-907B-4BEB-B46D-977E57264173}"/>
              </a:ext>
            </a:extLst>
          </p:cNvPr>
          <p:cNvSpPr/>
          <p:nvPr/>
        </p:nvSpPr>
        <p:spPr>
          <a:xfrm>
            <a:off x="3024000" y="0"/>
            <a:ext cx="3096000" cy="54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쇼핑몰 리뷰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3CF2349-F0E7-44D2-AB87-85E0D50324E4}"/>
              </a:ext>
            </a:extLst>
          </p:cNvPr>
          <p:cNvSpPr/>
          <p:nvPr/>
        </p:nvSpPr>
        <p:spPr>
          <a:xfrm>
            <a:off x="6120000" y="0"/>
            <a:ext cx="3024000" cy="540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인스타</a:t>
            </a:r>
          </a:p>
        </p:txBody>
      </p:sp>
    </p:spTree>
    <p:extLst>
      <p:ext uri="{BB962C8B-B14F-4D97-AF65-F5344CB8AC3E}">
        <p14:creationId xmlns:p14="http://schemas.microsoft.com/office/powerpoint/2010/main" val="18034390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3">
            <a:extLst>
              <a:ext uri="{FF2B5EF4-FFF2-40B4-BE49-F238E27FC236}">
                <a16:creationId xmlns:a16="http://schemas.microsoft.com/office/drawing/2014/main" id="{31E7AEB4-2485-4B1E-B0C9-2C3E64C704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9512" y="1596131"/>
            <a:ext cx="8714791" cy="4016212"/>
          </a:xfrm>
          <a:prstGeom prst="rect">
            <a:avLst/>
          </a:prstGeom>
        </p:spPr>
      </p:pic>
      <p:sp>
        <p:nvSpPr>
          <p:cNvPr id="14" name="Rectangle 3"/>
          <p:cNvSpPr>
            <a:spLocks noChangeArrowheads="1"/>
          </p:cNvSpPr>
          <p:nvPr/>
        </p:nvSpPr>
        <p:spPr bwMode="auto">
          <a:xfrm>
            <a:off x="1890713" y="3373766"/>
            <a:ext cx="263214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굴림" pitchFamily="50" charset="-127"/>
              </a:rPr>
              <a:t>  </a:t>
            </a:r>
            <a:endParaRPr kumimoji="1" lang="ko-KR" altLang="ko-KR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굴림" pitchFamily="50" charset="-127"/>
            </a:endParaRPr>
          </a:p>
        </p:txBody>
      </p:sp>
      <p:sp>
        <p:nvSpPr>
          <p:cNvPr id="17" name="Rectangle 4"/>
          <p:cNvSpPr>
            <a:spLocks noChangeArrowheads="1"/>
          </p:cNvSpPr>
          <p:nvPr/>
        </p:nvSpPr>
        <p:spPr bwMode="auto">
          <a:xfrm>
            <a:off x="6331106" y="3594916"/>
            <a:ext cx="263214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굴림" pitchFamily="50" charset="-127"/>
              </a:rPr>
              <a:t>  </a:t>
            </a:r>
            <a:endParaRPr kumimoji="1" lang="ko-KR" altLang="ko-KR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굴림" pitchFamily="50" charset="-127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굴림" pitchFamily="50" charset="-127"/>
              </a:rPr>
              <a:t>  </a:t>
            </a:r>
            <a:endParaRPr kumimoji="1" lang="ko-KR" altLang="ko-KR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굴림" pitchFamily="50" charset="-127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굴림" pitchFamily="50" charset="-127"/>
              </a:rPr>
              <a:t>  </a:t>
            </a:r>
            <a:endParaRPr kumimoji="1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굴림" pitchFamily="50" charset="-127"/>
            </a:endParaRPr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3148015" y="154412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19" name="Rectangle 2"/>
          <p:cNvSpPr>
            <a:spLocks noChangeArrowheads="1"/>
          </p:cNvSpPr>
          <p:nvPr/>
        </p:nvSpPr>
        <p:spPr bwMode="auto">
          <a:xfrm>
            <a:off x="1808166" y="154412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23" name="Rectangle 4"/>
          <p:cNvSpPr>
            <a:spLocks noChangeArrowheads="1"/>
          </p:cNvSpPr>
          <p:nvPr/>
        </p:nvSpPr>
        <p:spPr bwMode="auto">
          <a:xfrm>
            <a:off x="2098678" y="1533009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AC91A72-FC21-4C9F-A411-DDDE32323D2B}"/>
              </a:ext>
            </a:extLst>
          </p:cNvPr>
          <p:cNvSpPr txBox="1"/>
          <p:nvPr/>
        </p:nvSpPr>
        <p:spPr>
          <a:xfrm>
            <a:off x="368736" y="758885"/>
            <a:ext cx="84065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머그워트</a:t>
            </a:r>
            <a:endParaRPr lang="en-US" altLang="ko-KR" sz="2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CA1D583-BA8D-4010-9618-F9630D1880FC}"/>
              </a:ext>
            </a:extLst>
          </p:cNvPr>
          <p:cNvSpPr/>
          <p:nvPr/>
        </p:nvSpPr>
        <p:spPr>
          <a:xfrm>
            <a:off x="0" y="0"/>
            <a:ext cx="3024000" cy="540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사용 툴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790D151-907B-4BEB-B46D-977E57264173}"/>
              </a:ext>
            </a:extLst>
          </p:cNvPr>
          <p:cNvSpPr/>
          <p:nvPr/>
        </p:nvSpPr>
        <p:spPr>
          <a:xfrm>
            <a:off x="3024000" y="0"/>
            <a:ext cx="3096000" cy="54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쇼핑몰 리뷰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3CF2349-F0E7-44D2-AB87-85E0D50324E4}"/>
              </a:ext>
            </a:extLst>
          </p:cNvPr>
          <p:cNvSpPr/>
          <p:nvPr/>
        </p:nvSpPr>
        <p:spPr>
          <a:xfrm>
            <a:off x="6120000" y="0"/>
            <a:ext cx="3024000" cy="540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인스타</a:t>
            </a:r>
          </a:p>
        </p:txBody>
      </p:sp>
    </p:spTree>
    <p:extLst>
      <p:ext uri="{BB962C8B-B14F-4D97-AF65-F5344CB8AC3E}">
        <p14:creationId xmlns:p14="http://schemas.microsoft.com/office/powerpoint/2010/main" val="26249042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BDC77A4-16EE-40F4-9CC0-1E6FD624A5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29501" y="1923689"/>
            <a:ext cx="6699612" cy="3423374"/>
          </a:xfrm>
          <a:prstGeom prst="rect">
            <a:avLst/>
          </a:prstGeom>
        </p:spPr>
      </p:pic>
      <p:sp>
        <p:nvSpPr>
          <p:cNvPr id="14" name="Rectangle 3"/>
          <p:cNvSpPr>
            <a:spLocks noChangeArrowheads="1"/>
          </p:cNvSpPr>
          <p:nvPr/>
        </p:nvSpPr>
        <p:spPr bwMode="auto">
          <a:xfrm>
            <a:off x="1890713" y="3373766"/>
            <a:ext cx="263214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굴림" pitchFamily="50" charset="-127"/>
              </a:rPr>
              <a:t>  </a:t>
            </a:r>
            <a:endParaRPr kumimoji="1" lang="ko-KR" altLang="ko-KR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굴림" pitchFamily="50" charset="-127"/>
            </a:endParaRPr>
          </a:p>
        </p:txBody>
      </p:sp>
      <p:sp>
        <p:nvSpPr>
          <p:cNvPr id="17" name="Rectangle 4"/>
          <p:cNvSpPr>
            <a:spLocks noChangeArrowheads="1"/>
          </p:cNvSpPr>
          <p:nvPr/>
        </p:nvSpPr>
        <p:spPr bwMode="auto">
          <a:xfrm>
            <a:off x="6331106" y="3594916"/>
            <a:ext cx="263214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굴림" pitchFamily="50" charset="-127"/>
              </a:rPr>
              <a:t>  </a:t>
            </a:r>
            <a:endParaRPr kumimoji="1" lang="ko-KR" altLang="ko-KR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굴림" pitchFamily="50" charset="-127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굴림" pitchFamily="50" charset="-127"/>
              </a:rPr>
              <a:t>  </a:t>
            </a:r>
            <a:endParaRPr kumimoji="1" lang="ko-KR" altLang="ko-KR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굴림" pitchFamily="50" charset="-127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굴림" pitchFamily="50" charset="-127"/>
              </a:rPr>
              <a:t>  </a:t>
            </a:r>
            <a:endParaRPr kumimoji="1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굴림" pitchFamily="50" charset="-127"/>
            </a:endParaRPr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3148015" y="154412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19" name="Rectangle 2"/>
          <p:cNvSpPr>
            <a:spLocks noChangeArrowheads="1"/>
          </p:cNvSpPr>
          <p:nvPr/>
        </p:nvSpPr>
        <p:spPr bwMode="auto">
          <a:xfrm>
            <a:off x="1808166" y="154412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23" name="Rectangle 4"/>
          <p:cNvSpPr>
            <a:spLocks noChangeArrowheads="1"/>
          </p:cNvSpPr>
          <p:nvPr/>
        </p:nvSpPr>
        <p:spPr bwMode="auto">
          <a:xfrm>
            <a:off x="2098678" y="1533009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AC91A72-FC21-4C9F-A411-DDDE32323D2B}"/>
              </a:ext>
            </a:extLst>
          </p:cNvPr>
          <p:cNvSpPr txBox="1"/>
          <p:nvPr/>
        </p:nvSpPr>
        <p:spPr>
          <a:xfrm>
            <a:off x="368736" y="758885"/>
            <a:ext cx="84065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머그워트</a:t>
            </a:r>
            <a:endParaRPr lang="en-US" altLang="ko-KR" sz="2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CA1D583-BA8D-4010-9618-F9630D1880FC}"/>
              </a:ext>
            </a:extLst>
          </p:cNvPr>
          <p:cNvSpPr/>
          <p:nvPr/>
        </p:nvSpPr>
        <p:spPr>
          <a:xfrm>
            <a:off x="0" y="0"/>
            <a:ext cx="3024000" cy="540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사용 툴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790D151-907B-4BEB-B46D-977E57264173}"/>
              </a:ext>
            </a:extLst>
          </p:cNvPr>
          <p:cNvSpPr/>
          <p:nvPr/>
        </p:nvSpPr>
        <p:spPr>
          <a:xfrm>
            <a:off x="3024000" y="0"/>
            <a:ext cx="3096000" cy="54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쇼핑몰 리뷰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3CF2349-F0E7-44D2-AB87-85E0D50324E4}"/>
              </a:ext>
            </a:extLst>
          </p:cNvPr>
          <p:cNvSpPr/>
          <p:nvPr/>
        </p:nvSpPr>
        <p:spPr>
          <a:xfrm>
            <a:off x="6120000" y="0"/>
            <a:ext cx="3024000" cy="540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인스타</a:t>
            </a:r>
          </a:p>
        </p:txBody>
      </p:sp>
    </p:spTree>
    <p:extLst>
      <p:ext uri="{BB962C8B-B14F-4D97-AF65-F5344CB8AC3E}">
        <p14:creationId xmlns:p14="http://schemas.microsoft.com/office/powerpoint/2010/main" val="9835941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3">
            <a:extLst>
              <a:ext uri="{FF2B5EF4-FFF2-40B4-BE49-F238E27FC236}">
                <a16:creationId xmlns:a16="http://schemas.microsoft.com/office/drawing/2014/main" id="{31E7AEB4-2485-4B1E-B0C9-2C3E64C704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3425" y="1308556"/>
            <a:ext cx="8637150" cy="4304196"/>
          </a:xfrm>
          <a:prstGeom prst="rect">
            <a:avLst/>
          </a:prstGeom>
        </p:spPr>
      </p:pic>
      <p:sp>
        <p:nvSpPr>
          <p:cNvPr id="14" name="Rectangle 3"/>
          <p:cNvSpPr>
            <a:spLocks noChangeArrowheads="1"/>
          </p:cNvSpPr>
          <p:nvPr/>
        </p:nvSpPr>
        <p:spPr bwMode="auto">
          <a:xfrm>
            <a:off x="1890713" y="3373766"/>
            <a:ext cx="263214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굴림" pitchFamily="50" charset="-127"/>
              </a:rPr>
              <a:t>  </a:t>
            </a:r>
            <a:endParaRPr kumimoji="1" lang="ko-KR" altLang="ko-KR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굴림" pitchFamily="50" charset="-127"/>
            </a:endParaRPr>
          </a:p>
        </p:txBody>
      </p:sp>
      <p:sp>
        <p:nvSpPr>
          <p:cNvPr id="17" name="Rectangle 4"/>
          <p:cNvSpPr>
            <a:spLocks noChangeArrowheads="1"/>
          </p:cNvSpPr>
          <p:nvPr/>
        </p:nvSpPr>
        <p:spPr bwMode="auto">
          <a:xfrm>
            <a:off x="6331106" y="3594916"/>
            <a:ext cx="263214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굴림" pitchFamily="50" charset="-127"/>
              </a:rPr>
              <a:t>  </a:t>
            </a:r>
            <a:endParaRPr kumimoji="1" lang="ko-KR" altLang="ko-KR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굴림" pitchFamily="50" charset="-127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굴림" pitchFamily="50" charset="-127"/>
              </a:rPr>
              <a:t>  </a:t>
            </a:r>
            <a:endParaRPr kumimoji="1" lang="ko-KR" altLang="ko-KR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굴림" pitchFamily="50" charset="-127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굴림" pitchFamily="50" charset="-127"/>
              </a:rPr>
              <a:t>  </a:t>
            </a:r>
            <a:endParaRPr kumimoji="1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굴림" pitchFamily="50" charset="-127"/>
            </a:endParaRPr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3148015" y="154412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19" name="Rectangle 2"/>
          <p:cNvSpPr>
            <a:spLocks noChangeArrowheads="1"/>
          </p:cNvSpPr>
          <p:nvPr/>
        </p:nvSpPr>
        <p:spPr bwMode="auto">
          <a:xfrm>
            <a:off x="1808166" y="154412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23" name="Rectangle 4"/>
          <p:cNvSpPr>
            <a:spLocks noChangeArrowheads="1"/>
          </p:cNvSpPr>
          <p:nvPr/>
        </p:nvSpPr>
        <p:spPr bwMode="auto">
          <a:xfrm>
            <a:off x="2098678" y="1533009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AC91A72-FC21-4C9F-A411-DDDE32323D2B}"/>
              </a:ext>
            </a:extLst>
          </p:cNvPr>
          <p:cNvSpPr txBox="1"/>
          <p:nvPr/>
        </p:nvSpPr>
        <p:spPr>
          <a:xfrm>
            <a:off x="368736" y="758885"/>
            <a:ext cx="84065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프로폴리스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CA1D583-BA8D-4010-9618-F9630D1880FC}"/>
              </a:ext>
            </a:extLst>
          </p:cNvPr>
          <p:cNvSpPr/>
          <p:nvPr/>
        </p:nvSpPr>
        <p:spPr>
          <a:xfrm>
            <a:off x="0" y="0"/>
            <a:ext cx="3024000" cy="540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사용 툴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790D151-907B-4BEB-B46D-977E57264173}"/>
              </a:ext>
            </a:extLst>
          </p:cNvPr>
          <p:cNvSpPr/>
          <p:nvPr/>
        </p:nvSpPr>
        <p:spPr>
          <a:xfrm>
            <a:off x="3024000" y="0"/>
            <a:ext cx="3096000" cy="54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쇼핑몰 리뷰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3CF2349-F0E7-44D2-AB87-85E0D50324E4}"/>
              </a:ext>
            </a:extLst>
          </p:cNvPr>
          <p:cNvSpPr/>
          <p:nvPr/>
        </p:nvSpPr>
        <p:spPr>
          <a:xfrm>
            <a:off x="6120000" y="0"/>
            <a:ext cx="3024000" cy="540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인스타</a:t>
            </a:r>
          </a:p>
        </p:txBody>
      </p:sp>
    </p:spTree>
    <p:extLst>
      <p:ext uri="{BB962C8B-B14F-4D97-AF65-F5344CB8AC3E}">
        <p14:creationId xmlns:p14="http://schemas.microsoft.com/office/powerpoint/2010/main" val="29271235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BDC77A4-16EE-40F4-9CC0-1E6FD624A5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30814" y="2001510"/>
            <a:ext cx="6482371" cy="3312368"/>
          </a:xfrm>
          <a:prstGeom prst="rect">
            <a:avLst/>
          </a:prstGeom>
        </p:spPr>
      </p:pic>
      <p:sp>
        <p:nvSpPr>
          <p:cNvPr id="14" name="Rectangle 3"/>
          <p:cNvSpPr>
            <a:spLocks noChangeArrowheads="1"/>
          </p:cNvSpPr>
          <p:nvPr/>
        </p:nvSpPr>
        <p:spPr bwMode="auto">
          <a:xfrm>
            <a:off x="1890713" y="3373766"/>
            <a:ext cx="263214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굴림" pitchFamily="50" charset="-127"/>
              </a:rPr>
              <a:t>  </a:t>
            </a:r>
            <a:endParaRPr kumimoji="1" lang="ko-KR" altLang="ko-KR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굴림" pitchFamily="50" charset="-127"/>
            </a:endParaRPr>
          </a:p>
        </p:txBody>
      </p:sp>
      <p:sp>
        <p:nvSpPr>
          <p:cNvPr id="17" name="Rectangle 4"/>
          <p:cNvSpPr>
            <a:spLocks noChangeArrowheads="1"/>
          </p:cNvSpPr>
          <p:nvPr/>
        </p:nvSpPr>
        <p:spPr bwMode="auto">
          <a:xfrm>
            <a:off x="6331106" y="3594916"/>
            <a:ext cx="263214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굴림" pitchFamily="50" charset="-127"/>
              </a:rPr>
              <a:t>  </a:t>
            </a:r>
            <a:endParaRPr kumimoji="1" lang="ko-KR" altLang="ko-KR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굴림" pitchFamily="50" charset="-127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굴림" pitchFamily="50" charset="-127"/>
              </a:rPr>
              <a:t>  </a:t>
            </a:r>
            <a:endParaRPr kumimoji="1" lang="ko-KR" altLang="ko-KR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굴림" pitchFamily="50" charset="-127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굴림" pitchFamily="50" charset="-127"/>
              </a:rPr>
              <a:t>  </a:t>
            </a:r>
            <a:endParaRPr kumimoji="1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굴림" pitchFamily="50" charset="-127"/>
            </a:endParaRPr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3148015" y="154412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19" name="Rectangle 2"/>
          <p:cNvSpPr>
            <a:spLocks noChangeArrowheads="1"/>
          </p:cNvSpPr>
          <p:nvPr/>
        </p:nvSpPr>
        <p:spPr bwMode="auto">
          <a:xfrm>
            <a:off x="1808166" y="154412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23" name="Rectangle 4"/>
          <p:cNvSpPr>
            <a:spLocks noChangeArrowheads="1"/>
          </p:cNvSpPr>
          <p:nvPr/>
        </p:nvSpPr>
        <p:spPr bwMode="auto">
          <a:xfrm>
            <a:off x="2098678" y="1533009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AC91A72-FC21-4C9F-A411-DDDE32323D2B}"/>
              </a:ext>
            </a:extLst>
          </p:cNvPr>
          <p:cNvSpPr txBox="1"/>
          <p:nvPr/>
        </p:nvSpPr>
        <p:spPr>
          <a:xfrm>
            <a:off x="368736" y="758885"/>
            <a:ext cx="84065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프로폴리스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CA1D583-BA8D-4010-9618-F9630D1880FC}"/>
              </a:ext>
            </a:extLst>
          </p:cNvPr>
          <p:cNvSpPr/>
          <p:nvPr/>
        </p:nvSpPr>
        <p:spPr>
          <a:xfrm>
            <a:off x="0" y="0"/>
            <a:ext cx="3024000" cy="540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사용 툴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790D151-907B-4BEB-B46D-977E57264173}"/>
              </a:ext>
            </a:extLst>
          </p:cNvPr>
          <p:cNvSpPr/>
          <p:nvPr/>
        </p:nvSpPr>
        <p:spPr>
          <a:xfrm>
            <a:off x="3024000" y="0"/>
            <a:ext cx="3096000" cy="54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쇼핑몰 리뷰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3CF2349-F0E7-44D2-AB87-85E0D50324E4}"/>
              </a:ext>
            </a:extLst>
          </p:cNvPr>
          <p:cNvSpPr/>
          <p:nvPr/>
        </p:nvSpPr>
        <p:spPr>
          <a:xfrm>
            <a:off x="6120000" y="0"/>
            <a:ext cx="3024000" cy="540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인스타</a:t>
            </a:r>
          </a:p>
        </p:txBody>
      </p:sp>
    </p:spTree>
    <p:extLst>
      <p:ext uri="{BB962C8B-B14F-4D97-AF65-F5344CB8AC3E}">
        <p14:creationId xmlns:p14="http://schemas.microsoft.com/office/powerpoint/2010/main" val="132850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3"/>
          <p:cNvSpPr>
            <a:spLocks noChangeArrowheads="1"/>
          </p:cNvSpPr>
          <p:nvPr/>
        </p:nvSpPr>
        <p:spPr bwMode="auto">
          <a:xfrm>
            <a:off x="1890713" y="3373766"/>
            <a:ext cx="263214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굴림" pitchFamily="50" charset="-127"/>
                <a:cs typeface="굴림" pitchFamily="50" charset="-127"/>
              </a:rPr>
              <a:t> </a:t>
            </a:r>
            <a:r>
              <a:rPr kumimoji="1" lang="ko-KR" altLang="ko-KR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  <a:t> </a:t>
            </a:r>
            <a:endParaRPr kumimoji="1" lang="ko-KR" altLang="ko-KR" sz="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17" name="Rectangle 4"/>
          <p:cNvSpPr>
            <a:spLocks noChangeArrowheads="1"/>
          </p:cNvSpPr>
          <p:nvPr/>
        </p:nvSpPr>
        <p:spPr bwMode="auto">
          <a:xfrm>
            <a:off x="6331106" y="3594916"/>
            <a:ext cx="263214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굴림" pitchFamily="50" charset="-127"/>
                <a:cs typeface="굴림" pitchFamily="50" charset="-127"/>
              </a:rPr>
              <a:t> </a:t>
            </a: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  <a:t> </a:t>
            </a:r>
            <a:endParaRPr kumimoji="1" lang="ko-KR" altLang="ko-KR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굴림" pitchFamily="50" charset="-127"/>
                <a:cs typeface="굴림" pitchFamily="50" charset="-127"/>
              </a:rPr>
              <a:t> </a:t>
            </a: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  <a:t> </a:t>
            </a:r>
            <a:endParaRPr kumimoji="1" lang="ko-KR" altLang="ko-KR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굴림" pitchFamily="50" charset="-127"/>
                <a:cs typeface="굴림" pitchFamily="50" charset="-127"/>
              </a:rPr>
              <a:t> </a:t>
            </a: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  <a:t> </a:t>
            </a:r>
            <a:endParaRPr kumimoji="1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3148015" y="154412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ea typeface="맑은 고딕" pitchFamily="50" charset="-127"/>
            </a:endParaRPr>
          </a:p>
        </p:txBody>
      </p:sp>
      <p:sp>
        <p:nvSpPr>
          <p:cNvPr id="19" name="Rectangle 2"/>
          <p:cNvSpPr>
            <a:spLocks noChangeArrowheads="1"/>
          </p:cNvSpPr>
          <p:nvPr/>
        </p:nvSpPr>
        <p:spPr bwMode="auto">
          <a:xfrm>
            <a:off x="1808166" y="154412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ea typeface="맑은 고딕" pitchFamily="50" charset="-127"/>
            </a:endParaRPr>
          </a:p>
        </p:txBody>
      </p:sp>
      <p:sp>
        <p:nvSpPr>
          <p:cNvPr id="23" name="Rectangle 4"/>
          <p:cNvSpPr>
            <a:spLocks noChangeArrowheads="1"/>
          </p:cNvSpPr>
          <p:nvPr/>
        </p:nvSpPr>
        <p:spPr bwMode="auto">
          <a:xfrm>
            <a:off x="2098678" y="1533009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ea typeface="맑은 고딕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51520" y="683404"/>
            <a:ext cx="8406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인스타</a:t>
            </a:r>
            <a:r>
              <a:rPr lang="ko-KR" altLang="en-US" dirty="0"/>
              <a:t> </a:t>
            </a:r>
            <a:r>
              <a:rPr lang="ko-KR" altLang="en-US" dirty="0" err="1"/>
              <a:t>크롤링</a:t>
            </a:r>
            <a:r>
              <a:rPr lang="ko-KR" altLang="en-US" dirty="0"/>
              <a:t> 핵심 코드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1124744"/>
            <a:ext cx="5967365" cy="531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1175BF9C-4304-40F0-B2CE-D99CE9F2D7D4}"/>
              </a:ext>
            </a:extLst>
          </p:cNvPr>
          <p:cNvSpPr/>
          <p:nvPr/>
        </p:nvSpPr>
        <p:spPr>
          <a:xfrm>
            <a:off x="0" y="0"/>
            <a:ext cx="3132000" cy="540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사용 툴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F9B500D-CD6D-40DA-AA3A-FD6889FA0080}"/>
              </a:ext>
            </a:extLst>
          </p:cNvPr>
          <p:cNvSpPr/>
          <p:nvPr/>
        </p:nvSpPr>
        <p:spPr>
          <a:xfrm>
            <a:off x="3132000" y="0"/>
            <a:ext cx="2880000" cy="540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쇼핑몰 리뷰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F4522F3-9ACF-4955-81C3-9743D851C3BC}"/>
              </a:ext>
            </a:extLst>
          </p:cNvPr>
          <p:cNvSpPr/>
          <p:nvPr/>
        </p:nvSpPr>
        <p:spPr>
          <a:xfrm>
            <a:off x="6012000" y="0"/>
            <a:ext cx="3132000" cy="54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인스타</a:t>
            </a:r>
          </a:p>
        </p:txBody>
      </p:sp>
    </p:spTree>
    <p:extLst>
      <p:ext uri="{BB962C8B-B14F-4D97-AF65-F5344CB8AC3E}">
        <p14:creationId xmlns:p14="http://schemas.microsoft.com/office/powerpoint/2010/main" val="26307115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365" y="1173429"/>
            <a:ext cx="5961268" cy="46318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tangle 3"/>
          <p:cNvSpPr>
            <a:spLocks noChangeArrowheads="1"/>
          </p:cNvSpPr>
          <p:nvPr/>
        </p:nvSpPr>
        <p:spPr bwMode="auto">
          <a:xfrm>
            <a:off x="1890713" y="3373766"/>
            <a:ext cx="263214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굴림" pitchFamily="50" charset="-127"/>
                <a:cs typeface="굴림" pitchFamily="50" charset="-127"/>
              </a:rPr>
              <a:t> </a:t>
            </a:r>
            <a:r>
              <a:rPr kumimoji="1" lang="ko-KR" altLang="ko-KR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  <a:t> </a:t>
            </a:r>
            <a:endParaRPr kumimoji="1" lang="ko-KR" altLang="ko-KR" sz="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17" name="Rectangle 4"/>
          <p:cNvSpPr>
            <a:spLocks noChangeArrowheads="1"/>
          </p:cNvSpPr>
          <p:nvPr/>
        </p:nvSpPr>
        <p:spPr bwMode="auto">
          <a:xfrm>
            <a:off x="6331106" y="3594916"/>
            <a:ext cx="263214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굴림" pitchFamily="50" charset="-127"/>
                <a:cs typeface="굴림" pitchFamily="50" charset="-127"/>
              </a:rPr>
              <a:t> </a:t>
            </a: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  <a:t> </a:t>
            </a:r>
            <a:endParaRPr kumimoji="1" lang="ko-KR" altLang="ko-KR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굴림" pitchFamily="50" charset="-127"/>
                <a:cs typeface="굴림" pitchFamily="50" charset="-127"/>
              </a:rPr>
              <a:t> </a:t>
            </a: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  <a:t> </a:t>
            </a:r>
            <a:endParaRPr kumimoji="1" lang="ko-KR" altLang="ko-KR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굴림" pitchFamily="50" charset="-127"/>
                <a:cs typeface="굴림" pitchFamily="50" charset="-127"/>
              </a:rPr>
              <a:t> </a:t>
            </a: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  <a:t> </a:t>
            </a:r>
            <a:endParaRPr kumimoji="1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3148015" y="154412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ea typeface="맑은 고딕" pitchFamily="50" charset="-127"/>
            </a:endParaRPr>
          </a:p>
        </p:txBody>
      </p:sp>
      <p:sp>
        <p:nvSpPr>
          <p:cNvPr id="19" name="Rectangle 2"/>
          <p:cNvSpPr>
            <a:spLocks noChangeArrowheads="1"/>
          </p:cNvSpPr>
          <p:nvPr/>
        </p:nvSpPr>
        <p:spPr bwMode="auto">
          <a:xfrm>
            <a:off x="1808166" y="154412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ea typeface="맑은 고딕" pitchFamily="50" charset="-127"/>
            </a:endParaRPr>
          </a:p>
        </p:txBody>
      </p:sp>
      <p:sp>
        <p:nvSpPr>
          <p:cNvPr id="23" name="Rectangle 4"/>
          <p:cNvSpPr>
            <a:spLocks noChangeArrowheads="1"/>
          </p:cNvSpPr>
          <p:nvPr/>
        </p:nvSpPr>
        <p:spPr bwMode="auto">
          <a:xfrm>
            <a:off x="2098678" y="1533009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ea typeface="맑은 고딕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76043" y="671691"/>
            <a:ext cx="8406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인스타</a:t>
            </a:r>
            <a:r>
              <a:rPr lang="ko-KR" altLang="en-US" dirty="0"/>
              <a:t> </a:t>
            </a:r>
            <a:r>
              <a:rPr lang="ko-KR" altLang="en-US" dirty="0" err="1"/>
              <a:t>크롤링</a:t>
            </a:r>
            <a:r>
              <a:rPr lang="ko-KR" altLang="en-US" dirty="0"/>
              <a:t> 핵심 코드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987" y="5373216"/>
            <a:ext cx="7972425" cy="1285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1175BF9C-4304-40F0-B2CE-D99CE9F2D7D4}"/>
              </a:ext>
            </a:extLst>
          </p:cNvPr>
          <p:cNvSpPr/>
          <p:nvPr/>
        </p:nvSpPr>
        <p:spPr>
          <a:xfrm>
            <a:off x="0" y="0"/>
            <a:ext cx="3132000" cy="540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사용 툴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F9B500D-CD6D-40DA-AA3A-FD6889FA0080}"/>
              </a:ext>
            </a:extLst>
          </p:cNvPr>
          <p:cNvSpPr/>
          <p:nvPr/>
        </p:nvSpPr>
        <p:spPr>
          <a:xfrm>
            <a:off x="3132000" y="0"/>
            <a:ext cx="2880000" cy="540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쇼핑몰 리뷰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F4522F3-9ACF-4955-81C3-9743D851C3BC}"/>
              </a:ext>
            </a:extLst>
          </p:cNvPr>
          <p:cNvSpPr/>
          <p:nvPr/>
        </p:nvSpPr>
        <p:spPr>
          <a:xfrm>
            <a:off x="6012000" y="0"/>
            <a:ext cx="3132000" cy="54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인스타</a:t>
            </a:r>
          </a:p>
        </p:txBody>
      </p:sp>
    </p:spTree>
    <p:extLst>
      <p:ext uri="{BB962C8B-B14F-4D97-AF65-F5344CB8AC3E}">
        <p14:creationId xmlns:p14="http://schemas.microsoft.com/office/powerpoint/2010/main" val="19072938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3"/>
          <p:cNvSpPr>
            <a:spLocks noChangeArrowheads="1"/>
          </p:cNvSpPr>
          <p:nvPr/>
        </p:nvSpPr>
        <p:spPr bwMode="auto">
          <a:xfrm>
            <a:off x="1890713" y="3373766"/>
            <a:ext cx="263214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굴림" pitchFamily="50" charset="-127"/>
                <a:cs typeface="굴림" pitchFamily="50" charset="-127"/>
              </a:rPr>
              <a:t> </a:t>
            </a:r>
            <a:r>
              <a:rPr kumimoji="1" lang="ko-KR" altLang="ko-KR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  <a:t> </a:t>
            </a:r>
            <a:endParaRPr kumimoji="1" lang="ko-KR" altLang="ko-KR" sz="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17" name="Rectangle 4"/>
          <p:cNvSpPr>
            <a:spLocks noChangeArrowheads="1"/>
          </p:cNvSpPr>
          <p:nvPr/>
        </p:nvSpPr>
        <p:spPr bwMode="auto">
          <a:xfrm>
            <a:off x="6331106" y="3594916"/>
            <a:ext cx="263214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굴림" pitchFamily="50" charset="-127"/>
                <a:cs typeface="굴림" pitchFamily="50" charset="-127"/>
              </a:rPr>
              <a:t> </a:t>
            </a: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  <a:t> </a:t>
            </a:r>
            <a:endParaRPr kumimoji="1" lang="ko-KR" altLang="ko-KR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굴림" pitchFamily="50" charset="-127"/>
                <a:cs typeface="굴림" pitchFamily="50" charset="-127"/>
              </a:rPr>
              <a:t> </a:t>
            </a: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  <a:t> </a:t>
            </a:r>
            <a:endParaRPr kumimoji="1" lang="ko-KR" altLang="ko-KR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굴림" pitchFamily="50" charset="-127"/>
                <a:cs typeface="굴림" pitchFamily="50" charset="-127"/>
              </a:rPr>
              <a:t> </a:t>
            </a: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  <a:t> </a:t>
            </a:r>
            <a:endParaRPr kumimoji="1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3148015" y="154412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ea typeface="맑은 고딕" pitchFamily="50" charset="-127"/>
            </a:endParaRPr>
          </a:p>
        </p:txBody>
      </p:sp>
      <p:sp>
        <p:nvSpPr>
          <p:cNvPr id="19" name="Rectangle 2"/>
          <p:cNvSpPr>
            <a:spLocks noChangeArrowheads="1"/>
          </p:cNvSpPr>
          <p:nvPr/>
        </p:nvSpPr>
        <p:spPr bwMode="auto">
          <a:xfrm>
            <a:off x="1808166" y="154412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ea typeface="맑은 고딕" pitchFamily="50" charset="-127"/>
            </a:endParaRPr>
          </a:p>
        </p:txBody>
      </p:sp>
      <p:sp>
        <p:nvSpPr>
          <p:cNvPr id="23" name="Rectangle 4"/>
          <p:cNvSpPr>
            <a:spLocks noChangeArrowheads="1"/>
          </p:cNvSpPr>
          <p:nvPr/>
        </p:nvSpPr>
        <p:spPr bwMode="auto">
          <a:xfrm>
            <a:off x="2098678" y="1533009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ea typeface="맑은 고딕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68736" y="1174790"/>
            <a:ext cx="8406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인스타</a:t>
            </a:r>
            <a:r>
              <a:rPr lang="ko-KR" altLang="en-US" dirty="0"/>
              <a:t> </a:t>
            </a:r>
            <a:r>
              <a:rPr lang="ko-KR" altLang="en-US" dirty="0" err="1"/>
              <a:t>크롤링</a:t>
            </a:r>
            <a:r>
              <a:rPr lang="ko-KR" altLang="en-US" dirty="0"/>
              <a:t> 핵심 코드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156" y="1844824"/>
            <a:ext cx="8115300" cy="39109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1175BF9C-4304-40F0-B2CE-D99CE9F2D7D4}"/>
              </a:ext>
            </a:extLst>
          </p:cNvPr>
          <p:cNvSpPr/>
          <p:nvPr/>
        </p:nvSpPr>
        <p:spPr>
          <a:xfrm>
            <a:off x="0" y="0"/>
            <a:ext cx="3132000" cy="540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사용 툴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F9B500D-CD6D-40DA-AA3A-FD6889FA0080}"/>
              </a:ext>
            </a:extLst>
          </p:cNvPr>
          <p:cNvSpPr/>
          <p:nvPr/>
        </p:nvSpPr>
        <p:spPr>
          <a:xfrm>
            <a:off x="3132000" y="0"/>
            <a:ext cx="2880000" cy="540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쇼핑몰 리뷰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F4522F3-9ACF-4955-81C3-9743D851C3BC}"/>
              </a:ext>
            </a:extLst>
          </p:cNvPr>
          <p:cNvSpPr/>
          <p:nvPr/>
        </p:nvSpPr>
        <p:spPr>
          <a:xfrm>
            <a:off x="6012000" y="0"/>
            <a:ext cx="3132000" cy="54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인스타</a:t>
            </a:r>
          </a:p>
        </p:txBody>
      </p:sp>
    </p:spTree>
    <p:extLst>
      <p:ext uri="{BB962C8B-B14F-4D97-AF65-F5344CB8AC3E}">
        <p14:creationId xmlns:p14="http://schemas.microsoft.com/office/powerpoint/2010/main" val="26194794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3"/>
          <p:cNvSpPr>
            <a:spLocks noChangeArrowheads="1"/>
          </p:cNvSpPr>
          <p:nvPr/>
        </p:nvSpPr>
        <p:spPr bwMode="auto">
          <a:xfrm>
            <a:off x="1890713" y="3373766"/>
            <a:ext cx="263214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굴림" pitchFamily="50" charset="-127"/>
                <a:cs typeface="굴림" pitchFamily="50" charset="-127"/>
              </a:rPr>
              <a:t> </a:t>
            </a:r>
            <a:r>
              <a:rPr kumimoji="1" lang="ko-KR" altLang="ko-KR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  <a:t> </a:t>
            </a:r>
            <a:endParaRPr kumimoji="1" lang="ko-KR" altLang="ko-KR" sz="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17" name="Rectangle 4"/>
          <p:cNvSpPr>
            <a:spLocks noChangeArrowheads="1"/>
          </p:cNvSpPr>
          <p:nvPr/>
        </p:nvSpPr>
        <p:spPr bwMode="auto">
          <a:xfrm>
            <a:off x="6331106" y="3594916"/>
            <a:ext cx="263214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굴림" pitchFamily="50" charset="-127"/>
                <a:cs typeface="굴림" pitchFamily="50" charset="-127"/>
              </a:rPr>
              <a:t> </a:t>
            </a: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  <a:t> </a:t>
            </a:r>
            <a:endParaRPr kumimoji="1" lang="ko-KR" altLang="ko-KR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굴림" pitchFamily="50" charset="-127"/>
                <a:cs typeface="굴림" pitchFamily="50" charset="-127"/>
              </a:rPr>
              <a:t> </a:t>
            </a: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  <a:t> </a:t>
            </a:r>
            <a:endParaRPr kumimoji="1" lang="ko-KR" altLang="ko-KR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굴림" pitchFamily="50" charset="-127"/>
                <a:cs typeface="굴림" pitchFamily="50" charset="-127"/>
              </a:rPr>
              <a:t> </a:t>
            </a: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  <a:t> </a:t>
            </a:r>
            <a:endParaRPr kumimoji="1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3148015" y="154412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ea typeface="맑은 고딕" pitchFamily="50" charset="-127"/>
            </a:endParaRPr>
          </a:p>
        </p:txBody>
      </p:sp>
      <p:sp>
        <p:nvSpPr>
          <p:cNvPr id="19" name="Rectangle 2"/>
          <p:cNvSpPr>
            <a:spLocks noChangeArrowheads="1"/>
          </p:cNvSpPr>
          <p:nvPr/>
        </p:nvSpPr>
        <p:spPr bwMode="auto">
          <a:xfrm>
            <a:off x="1808166" y="154412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ea typeface="맑은 고딕" pitchFamily="50" charset="-127"/>
            </a:endParaRPr>
          </a:p>
        </p:txBody>
      </p:sp>
      <p:sp>
        <p:nvSpPr>
          <p:cNvPr id="23" name="Rectangle 4"/>
          <p:cNvSpPr>
            <a:spLocks noChangeArrowheads="1"/>
          </p:cNvSpPr>
          <p:nvPr/>
        </p:nvSpPr>
        <p:spPr bwMode="auto">
          <a:xfrm>
            <a:off x="2098678" y="1533009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ea typeface="맑은 고딕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76043" y="671691"/>
            <a:ext cx="8406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인스타</a:t>
            </a:r>
            <a:r>
              <a:rPr lang="ko-KR" altLang="en-US" dirty="0"/>
              <a:t> </a:t>
            </a:r>
            <a:r>
              <a:rPr lang="ko-KR" altLang="en-US" dirty="0" err="1"/>
              <a:t>크롤링</a:t>
            </a:r>
            <a:r>
              <a:rPr lang="ko-KR" altLang="en-US" dirty="0"/>
              <a:t> 핵심 코드</a:t>
            </a:r>
            <a:r>
              <a:rPr lang="en-US" altLang="ko-KR" dirty="0"/>
              <a:t>(</a:t>
            </a:r>
            <a:r>
              <a:rPr lang="ko-KR" altLang="en-US" dirty="0"/>
              <a:t>전처리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331" y="4260304"/>
            <a:ext cx="8239125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336" y="1163960"/>
            <a:ext cx="8167115" cy="317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1175BF9C-4304-40F0-B2CE-D99CE9F2D7D4}"/>
              </a:ext>
            </a:extLst>
          </p:cNvPr>
          <p:cNvSpPr/>
          <p:nvPr/>
        </p:nvSpPr>
        <p:spPr>
          <a:xfrm>
            <a:off x="0" y="0"/>
            <a:ext cx="3132000" cy="540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사용 툴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F9B500D-CD6D-40DA-AA3A-FD6889FA0080}"/>
              </a:ext>
            </a:extLst>
          </p:cNvPr>
          <p:cNvSpPr/>
          <p:nvPr/>
        </p:nvSpPr>
        <p:spPr>
          <a:xfrm>
            <a:off x="3132000" y="0"/>
            <a:ext cx="2880000" cy="540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쇼핑몰 리뷰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F4522F3-9ACF-4955-81C3-9743D851C3BC}"/>
              </a:ext>
            </a:extLst>
          </p:cNvPr>
          <p:cNvSpPr/>
          <p:nvPr/>
        </p:nvSpPr>
        <p:spPr>
          <a:xfrm>
            <a:off x="6012000" y="0"/>
            <a:ext cx="3132000" cy="54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인스타</a:t>
            </a:r>
          </a:p>
        </p:txBody>
      </p:sp>
    </p:spTree>
    <p:extLst>
      <p:ext uri="{BB962C8B-B14F-4D97-AF65-F5344CB8AC3E}">
        <p14:creationId xmlns:p14="http://schemas.microsoft.com/office/powerpoint/2010/main" val="31978937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06F6C50-17A7-47A3-B67F-7F6BDB6E2C9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4" y="122079"/>
            <a:ext cx="9134306" cy="6619289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CBF23-493B-46C5-9C3C-D1EF9512374D}"/>
              </a:ext>
            </a:extLst>
          </p:cNvPr>
          <p:cNvSpPr/>
          <p:nvPr/>
        </p:nvSpPr>
        <p:spPr>
          <a:xfrm>
            <a:off x="0" y="-18857"/>
            <a:ext cx="9144000" cy="6876857"/>
          </a:xfrm>
          <a:prstGeom prst="rect">
            <a:avLst/>
          </a:prstGeom>
          <a:solidFill>
            <a:schemeClr val="tx2">
              <a:lumMod val="5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214282" y="6326169"/>
            <a:ext cx="8715436" cy="720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203848" y="5547815"/>
            <a:ext cx="74552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ko-KR" altLang="en-US" sz="40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주제 선정 및 기획 의도</a:t>
            </a:r>
            <a:endParaRPr lang="en-US" altLang="ko-KR" sz="40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14283" y="267428"/>
            <a:ext cx="23042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01.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214283" y="972053"/>
            <a:ext cx="2592288" cy="720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847020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3"/>
          <p:cNvSpPr>
            <a:spLocks noChangeArrowheads="1"/>
          </p:cNvSpPr>
          <p:nvPr/>
        </p:nvSpPr>
        <p:spPr bwMode="auto">
          <a:xfrm>
            <a:off x="1890713" y="3373766"/>
            <a:ext cx="263214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굴림" pitchFamily="50" charset="-127"/>
                <a:cs typeface="굴림" pitchFamily="50" charset="-127"/>
              </a:rPr>
              <a:t> </a:t>
            </a:r>
            <a:r>
              <a:rPr kumimoji="1" lang="ko-KR" altLang="ko-KR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  <a:t> </a:t>
            </a:r>
            <a:endParaRPr kumimoji="1" lang="ko-KR" altLang="ko-KR" sz="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17" name="Rectangle 4"/>
          <p:cNvSpPr>
            <a:spLocks noChangeArrowheads="1"/>
          </p:cNvSpPr>
          <p:nvPr/>
        </p:nvSpPr>
        <p:spPr bwMode="auto">
          <a:xfrm>
            <a:off x="6331106" y="3594916"/>
            <a:ext cx="263214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굴림" pitchFamily="50" charset="-127"/>
                <a:cs typeface="굴림" pitchFamily="50" charset="-127"/>
              </a:rPr>
              <a:t> </a:t>
            </a: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  <a:t> </a:t>
            </a:r>
            <a:endParaRPr kumimoji="1" lang="ko-KR" altLang="ko-KR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굴림" pitchFamily="50" charset="-127"/>
                <a:cs typeface="굴림" pitchFamily="50" charset="-127"/>
              </a:rPr>
              <a:t> </a:t>
            </a: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  <a:t> </a:t>
            </a:r>
            <a:endParaRPr kumimoji="1" lang="ko-KR" altLang="ko-KR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굴림" pitchFamily="50" charset="-127"/>
                <a:cs typeface="굴림" pitchFamily="50" charset="-127"/>
              </a:rPr>
              <a:t> </a:t>
            </a: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  <a:t> </a:t>
            </a:r>
            <a:endParaRPr kumimoji="1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3148015" y="154412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ea typeface="맑은 고딕" pitchFamily="50" charset="-127"/>
            </a:endParaRPr>
          </a:p>
        </p:txBody>
      </p:sp>
      <p:sp>
        <p:nvSpPr>
          <p:cNvPr id="19" name="Rectangle 2"/>
          <p:cNvSpPr>
            <a:spLocks noChangeArrowheads="1"/>
          </p:cNvSpPr>
          <p:nvPr/>
        </p:nvSpPr>
        <p:spPr bwMode="auto">
          <a:xfrm>
            <a:off x="1808166" y="154412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ea typeface="맑은 고딕" pitchFamily="50" charset="-127"/>
            </a:endParaRPr>
          </a:p>
        </p:txBody>
      </p:sp>
      <p:sp>
        <p:nvSpPr>
          <p:cNvPr id="23" name="Rectangle 4"/>
          <p:cNvSpPr>
            <a:spLocks noChangeArrowheads="1"/>
          </p:cNvSpPr>
          <p:nvPr/>
        </p:nvSpPr>
        <p:spPr bwMode="auto">
          <a:xfrm>
            <a:off x="2098678" y="1533009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ea typeface="맑은 고딕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76043" y="671691"/>
            <a:ext cx="8406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인스타</a:t>
            </a:r>
            <a:r>
              <a:rPr lang="ko-KR" altLang="en-US" dirty="0"/>
              <a:t> </a:t>
            </a:r>
            <a:r>
              <a:rPr lang="ko-KR" altLang="en-US" dirty="0" err="1"/>
              <a:t>크롤링</a:t>
            </a:r>
            <a:r>
              <a:rPr lang="ko-KR" altLang="en-US" dirty="0"/>
              <a:t> 핵심 코드</a:t>
            </a:r>
            <a:r>
              <a:rPr lang="en-US" altLang="ko-KR" dirty="0"/>
              <a:t>(</a:t>
            </a:r>
            <a:r>
              <a:rPr lang="ko-KR" altLang="en-US" dirty="0"/>
              <a:t>시각화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35"/>
          <a:stretch/>
        </p:blipFill>
        <p:spPr bwMode="auto">
          <a:xfrm>
            <a:off x="107233" y="1502036"/>
            <a:ext cx="8873230" cy="5095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1662983" y="1132704"/>
            <a:ext cx="58326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err="1"/>
              <a:t>인스타그램</a:t>
            </a:r>
            <a:r>
              <a:rPr lang="ko-KR" altLang="en-US" sz="1400" dirty="0"/>
              <a:t> 해시태그 핵심키워드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175BF9C-4304-40F0-B2CE-D99CE9F2D7D4}"/>
              </a:ext>
            </a:extLst>
          </p:cNvPr>
          <p:cNvSpPr/>
          <p:nvPr/>
        </p:nvSpPr>
        <p:spPr>
          <a:xfrm>
            <a:off x="0" y="0"/>
            <a:ext cx="3132000" cy="540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사용 툴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F9B500D-CD6D-40DA-AA3A-FD6889FA0080}"/>
              </a:ext>
            </a:extLst>
          </p:cNvPr>
          <p:cNvSpPr/>
          <p:nvPr/>
        </p:nvSpPr>
        <p:spPr>
          <a:xfrm>
            <a:off x="3132000" y="0"/>
            <a:ext cx="2880000" cy="540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쇼핑몰 리뷰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F4522F3-9ACF-4955-81C3-9743D851C3BC}"/>
              </a:ext>
            </a:extLst>
          </p:cNvPr>
          <p:cNvSpPr/>
          <p:nvPr/>
        </p:nvSpPr>
        <p:spPr>
          <a:xfrm>
            <a:off x="6012000" y="0"/>
            <a:ext cx="3132000" cy="54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인스타</a:t>
            </a:r>
          </a:p>
        </p:txBody>
      </p:sp>
    </p:spTree>
    <p:extLst>
      <p:ext uri="{BB962C8B-B14F-4D97-AF65-F5344CB8AC3E}">
        <p14:creationId xmlns:p14="http://schemas.microsoft.com/office/powerpoint/2010/main" val="34454611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3"/>
          <p:cNvSpPr>
            <a:spLocks noChangeArrowheads="1"/>
          </p:cNvSpPr>
          <p:nvPr/>
        </p:nvSpPr>
        <p:spPr bwMode="auto">
          <a:xfrm>
            <a:off x="1890713" y="3373766"/>
            <a:ext cx="263214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굴림" pitchFamily="50" charset="-127"/>
                <a:cs typeface="굴림" pitchFamily="50" charset="-127"/>
              </a:rPr>
              <a:t> </a:t>
            </a:r>
            <a:r>
              <a:rPr kumimoji="1" lang="ko-KR" altLang="ko-KR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  <a:t> </a:t>
            </a:r>
            <a:endParaRPr kumimoji="1" lang="ko-KR" altLang="ko-KR" sz="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17" name="Rectangle 4"/>
          <p:cNvSpPr>
            <a:spLocks noChangeArrowheads="1"/>
          </p:cNvSpPr>
          <p:nvPr/>
        </p:nvSpPr>
        <p:spPr bwMode="auto">
          <a:xfrm>
            <a:off x="6331106" y="3594916"/>
            <a:ext cx="263214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굴림" pitchFamily="50" charset="-127"/>
                <a:cs typeface="굴림" pitchFamily="50" charset="-127"/>
              </a:rPr>
              <a:t> </a:t>
            </a: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  <a:t> </a:t>
            </a:r>
            <a:endParaRPr kumimoji="1" lang="ko-KR" altLang="ko-KR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굴림" pitchFamily="50" charset="-127"/>
                <a:cs typeface="굴림" pitchFamily="50" charset="-127"/>
              </a:rPr>
              <a:t> </a:t>
            </a: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  <a:t> </a:t>
            </a:r>
            <a:endParaRPr kumimoji="1" lang="ko-KR" altLang="ko-KR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굴림" pitchFamily="50" charset="-127"/>
                <a:cs typeface="굴림" pitchFamily="50" charset="-127"/>
              </a:rPr>
              <a:t> </a:t>
            </a: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  <a:t> </a:t>
            </a:r>
            <a:endParaRPr kumimoji="1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3148015" y="154412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ea typeface="맑은 고딕" pitchFamily="50" charset="-127"/>
            </a:endParaRPr>
          </a:p>
        </p:txBody>
      </p:sp>
      <p:sp>
        <p:nvSpPr>
          <p:cNvPr id="19" name="Rectangle 2"/>
          <p:cNvSpPr>
            <a:spLocks noChangeArrowheads="1"/>
          </p:cNvSpPr>
          <p:nvPr/>
        </p:nvSpPr>
        <p:spPr bwMode="auto">
          <a:xfrm>
            <a:off x="1808166" y="154412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ea typeface="맑은 고딕" pitchFamily="50" charset="-127"/>
            </a:endParaRPr>
          </a:p>
        </p:txBody>
      </p:sp>
      <p:sp>
        <p:nvSpPr>
          <p:cNvPr id="23" name="Rectangle 4"/>
          <p:cNvSpPr>
            <a:spLocks noChangeArrowheads="1"/>
          </p:cNvSpPr>
          <p:nvPr/>
        </p:nvSpPr>
        <p:spPr bwMode="auto">
          <a:xfrm>
            <a:off x="2098678" y="1533009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ea typeface="맑은 고딕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76043" y="671691"/>
            <a:ext cx="8406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인스타</a:t>
            </a:r>
            <a:r>
              <a:rPr lang="ko-KR" altLang="en-US" dirty="0"/>
              <a:t> </a:t>
            </a:r>
            <a:r>
              <a:rPr lang="ko-KR" altLang="en-US" dirty="0" err="1"/>
              <a:t>크롤링</a:t>
            </a:r>
            <a:r>
              <a:rPr lang="ko-KR" altLang="en-US" dirty="0"/>
              <a:t> 핵심 코드</a:t>
            </a:r>
            <a:r>
              <a:rPr lang="en-US" altLang="ko-KR" dirty="0"/>
              <a:t>(</a:t>
            </a:r>
            <a:r>
              <a:rPr lang="ko-KR" altLang="en-US" dirty="0"/>
              <a:t>시각화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46"/>
          <a:stretch/>
        </p:blipFill>
        <p:spPr bwMode="auto">
          <a:xfrm>
            <a:off x="251520" y="1598340"/>
            <a:ext cx="8424936" cy="51011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1662983" y="1132704"/>
            <a:ext cx="58326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err="1"/>
              <a:t>인스타그램</a:t>
            </a:r>
            <a:r>
              <a:rPr lang="ko-KR" altLang="en-US" sz="1400" dirty="0"/>
              <a:t>  </a:t>
            </a:r>
            <a:r>
              <a:rPr lang="ko-KR" altLang="en-US" sz="1400" dirty="0" err="1"/>
              <a:t>게시글</a:t>
            </a:r>
            <a:r>
              <a:rPr lang="ko-KR" altLang="en-US" sz="1400" dirty="0"/>
              <a:t> 본문 키워드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175BF9C-4304-40F0-B2CE-D99CE9F2D7D4}"/>
              </a:ext>
            </a:extLst>
          </p:cNvPr>
          <p:cNvSpPr/>
          <p:nvPr/>
        </p:nvSpPr>
        <p:spPr>
          <a:xfrm>
            <a:off x="0" y="0"/>
            <a:ext cx="3132000" cy="540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사용 툴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F9B500D-CD6D-40DA-AA3A-FD6889FA0080}"/>
              </a:ext>
            </a:extLst>
          </p:cNvPr>
          <p:cNvSpPr/>
          <p:nvPr/>
        </p:nvSpPr>
        <p:spPr>
          <a:xfrm>
            <a:off x="3132000" y="0"/>
            <a:ext cx="2880000" cy="540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쇼핑몰 리뷰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F4522F3-9ACF-4955-81C3-9743D851C3BC}"/>
              </a:ext>
            </a:extLst>
          </p:cNvPr>
          <p:cNvSpPr/>
          <p:nvPr/>
        </p:nvSpPr>
        <p:spPr>
          <a:xfrm>
            <a:off x="6012000" y="0"/>
            <a:ext cx="3132000" cy="54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인스타</a:t>
            </a:r>
          </a:p>
        </p:txBody>
      </p:sp>
    </p:spTree>
    <p:extLst>
      <p:ext uri="{BB962C8B-B14F-4D97-AF65-F5344CB8AC3E}">
        <p14:creationId xmlns:p14="http://schemas.microsoft.com/office/powerpoint/2010/main" val="40600224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76043" y="671691"/>
            <a:ext cx="8406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인스타</a:t>
            </a:r>
            <a:r>
              <a:rPr lang="ko-KR" altLang="en-US" dirty="0"/>
              <a:t> </a:t>
            </a:r>
            <a:r>
              <a:rPr lang="ko-KR" altLang="en-US" dirty="0" err="1"/>
              <a:t>크롤링</a:t>
            </a:r>
            <a:r>
              <a:rPr lang="ko-KR" altLang="en-US" dirty="0"/>
              <a:t> 핵심 코드</a:t>
            </a:r>
            <a:r>
              <a:rPr lang="en-US" altLang="ko-KR" dirty="0"/>
              <a:t>(</a:t>
            </a:r>
            <a:r>
              <a:rPr lang="ko-KR" altLang="en-US" dirty="0"/>
              <a:t>시각화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794" y="2095827"/>
            <a:ext cx="4072403" cy="29915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8950" y="2095827"/>
            <a:ext cx="4057506" cy="28803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TextBox 23"/>
          <p:cNvSpPr txBox="1"/>
          <p:nvPr/>
        </p:nvSpPr>
        <p:spPr>
          <a:xfrm>
            <a:off x="5930127" y="1619508"/>
            <a:ext cx="1487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게시글</a:t>
            </a:r>
            <a:r>
              <a:rPr lang="ko-KR" altLang="en-US" dirty="0"/>
              <a:t> 본문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767287" y="1619508"/>
            <a:ext cx="12614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해시태그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175BF9C-4304-40F0-B2CE-D99CE9F2D7D4}"/>
              </a:ext>
            </a:extLst>
          </p:cNvPr>
          <p:cNvSpPr/>
          <p:nvPr/>
        </p:nvSpPr>
        <p:spPr>
          <a:xfrm>
            <a:off x="0" y="0"/>
            <a:ext cx="3132000" cy="540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사용 툴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F9B500D-CD6D-40DA-AA3A-FD6889FA0080}"/>
              </a:ext>
            </a:extLst>
          </p:cNvPr>
          <p:cNvSpPr/>
          <p:nvPr/>
        </p:nvSpPr>
        <p:spPr>
          <a:xfrm>
            <a:off x="3132000" y="0"/>
            <a:ext cx="2880000" cy="540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쇼핑몰 리뷰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F4522F3-9ACF-4955-81C3-9743D851C3BC}"/>
              </a:ext>
            </a:extLst>
          </p:cNvPr>
          <p:cNvSpPr/>
          <p:nvPr/>
        </p:nvSpPr>
        <p:spPr>
          <a:xfrm>
            <a:off x="6012000" y="0"/>
            <a:ext cx="3132000" cy="54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인스타</a:t>
            </a:r>
          </a:p>
        </p:txBody>
      </p:sp>
    </p:spTree>
    <p:extLst>
      <p:ext uri="{BB962C8B-B14F-4D97-AF65-F5344CB8AC3E}">
        <p14:creationId xmlns:p14="http://schemas.microsoft.com/office/powerpoint/2010/main" val="4829399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 descr="001.jpg">
            <a:extLst>
              <a:ext uri="{FF2B5EF4-FFF2-40B4-BE49-F238E27FC236}">
                <a16:creationId xmlns:a16="http://schemas.microsoft.com/office/drawing/2014/main" id="{FEB9D459-2633-453A-805F-AEF8578D31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4624312E-F8B5-482B-A8FC-B2DBE89C6791}"/>
              </a:ext>
            </a:extLst>
          </p:cNvPr>
          <p:cNvSpPr/>
          <p:nvPr/>
        </p:nvSpPr>
        <p:spPr>
          <a:xfrm>
            <a:off x="0" y="-2740"/>
            <a:ext cx="9144000" cy="6858000"/>
          </a:xfrm>
          <a:prstGeom prst="rect">
            <a:avLst/>
          </a:prstGeom>
          <a:solidFill>
            <a:schemeClr val="tx2">
              <a:lumMod val="7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14283" y="991592"/>
            <a:ext cx="2592288" cy="7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6CAE3E-5C1C-4239-AF15-0A06967EFDCA}"/>
              </a:ext>
            </a:extLst>
          </p:cNvPr>
          <p:cNvSpPr txBox="1"/>
          <p:nvPr/>
        </p:nvSpPr>
        <p:spPr>
          <a:xfrm>
            <a:off x="214283" y="260697"/>
            <a:ext cx="23042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03.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9C97BA8-F88A-4AAD-849C-FCFD40A8D02B}"/>
              </a:ext>
            </a:extLst>
          </p:cNvPr>
          <p:cNvSpPr/>
          <p:nvPr/>
        </p:nvSpPr>
        <p:spPr>
          <a:xfrm>
            <a:off x="214282" y="6525344"/>
            <a:ext cx="8715436" cy="7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684BCD7-898F-44C1-8EBE-61D7E8DADA05}"/>
              </a:ext>
            </a:extLst>
          </p:cNvPr>
          <p:cNvSpPr txBox="1"/>
          <p:nvPr/>
        </p:nvSpPr>
        <p:spPr>
          <a:xfrm>
            <a:off x="2915816" y="5806683"/>
            <a:ext cx="76628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altLang="ko-KR" sz="40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AIDA CRM</a:t>
            </a:r>
            <a:r>
              <a:rPr lang="ko-KR" altLang="en-US" sz="40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데이터 시각화</a:t>
            </a:r>
            <a:endParaRPr lang="en-US" altLang="ko-KR" sz="40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829952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3"/>
          <p:cNvSpPr>
            <a:spLocks noChangeArrowheads="1"/>
          </p:cNvSpPr>
          <p:nvPr/>
        </p:nvSpPr>
        <p:spPr bwMode="auto">
          <a:xfrm>
            <a:off x="1890713" y="3373766"/>
            <a:ext cx="263214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굴림" pitchFamily="50" charset="-127"/>
              </a:rPr>
              <a:t>  </a:t>
            </a:r>
            <a:endParaRPr kumimoji="1" lang="ko-KR" altLang="ko-KR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굴림" pitchFamily="50" charset="-127"/>
            </a:endParaRPr>
          </a:p>
        </p:txBody>
      </p:sp>
      <p:sp>
        <p:nvSpPr>
          <p:cNvPr id="17" name="Rectangle 4"/>
          <p:cNvSpPr>
            <a:spLocks noChangeArrowheads="1"/>
          </p:cNvSpPr>
          <p:nvPr/>
        </p:nvSpPr>
        <p:spPr bwMode="auto">
          <a:xfrm>
            <a:off x="6331106" y="3594916"/>
            <a:ext cx="263214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굴림" pitchFamily="50" charset="-127"/>
              </a:rPr>
              <a:t>  </a:t>
            </a:r>
            <a:endParaRPr kumimoji="1" lang="ko-KR" altLang="ko-KR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굴림" pitchFamily="50" charset="-127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굴림" pitchFamily="50" charset="-127"/>
              </a:rPr>
              <a:t>  </a:t>
            </a:r>
            <a:endParaRPr kumimoji="1" lang="ko-KR" altLang="ko-KR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굴림" pitchFamily="50" charset="-127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굴림" pitchFamily="50" charset="-127"/>
              </a:rPr>
              <a:t>  </a:t>
            </a:r>
            <a:endParaRPr kumimoji="1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굴림" pitchFamily="50" charset="-127"/>
            </a:endParaRPr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3148015" y="154412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19" name="Rectangle 2"/>
          <p:cNvSpPr>
            <a:spLocks noChangeArrowheads="1"/>
          </p:cNvSpPr>
          <p:nvPr/>
        </p:nvSpPr>
        <p:spPr bwMode="auto">
          <a:xfrm>
            <a:off x="1808166" y="154412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23" name="Rectangle 4"/>
          <p:cNvSpPr>
            <a:spLocks noChangeArrowheads="1"/>
          </p:cNvSpPr>
          <p:nvPr/>
        </p:nvSpPr>
        <p:spPr bwMode="auto">
          <a:xfrm>
            <a:off x="2098678" y="1533009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B649AC2-C6AC-4CB8-AF99-5808CC84FFAC}"/>
              </a:ext>
            </a:extLst>
          </p:cNvPr>
          <p:cNvSpPr/>
          <p:nvPr/>
        </p:nvSpPr>
        <p:spPr>
          <a:xfrm>
            <a:off x="0" y="-12703"/>
            <a:ext cx="4464496" cy="54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DATA 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전처리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D096C53-D409-49B7-9BA9-8260F04E52F6}"/>
              </a:ext>
            </a:extLst>
          </p:cNvPr>
          <p:cNvSpPr/>
          <p:nvPr/>
        </p:nvSpPr>
        <p:spPr>
          <a:xfrm>
            <a:off x="4464496" y="-12703"/>
            <a:ext cx="4679504" cy="540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데이터시각화</a:t>
            </a:r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5254696D-9375-4F36-B1C3-77982818D6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9747277"/>
              </p:ext>
            </p:extLst>
          </p:nvPr>
        </p:nvGraphicFramePr>
        <p:xfrm>
          <a:off x="444406" y="1196752"/>
          <a:ext cx="1685969" cy="48442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85969">
                  <a:extLst>
                    <a:ext uri="{9D8B030D-6E8A-4147-A177-3AD203B41FA5}">
                      <a16:colId xmlns:a16="http://schemas.microsoft.com/office/drawing/2014/main" val="2531919031"/>
                    </a:ext>
                  </a:extLst>
                </a:gridCol>
              </a:tblGrid>
              <a:tr h="288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고객정보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2348399"/>
                  </a:ext>
                </a:extLst>
              </a:tr>
              <a:tr h="288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총 결제금액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3873404"/>
                  </a:ext>
                </a:extLst>
              </a:tr>
              <a:tr h="288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휴대전화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1675063"/>
                  </a:ext>
                </a:extLst>
              </a:tr>
              <a:tr h="288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나이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7363958"/>
                  </a:ext>
                </a:extLst>
              </a:tr>
              <a:tr h="288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성별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4656626"/>
                  </a:ext>
                </a:extLst>
              </a:tr>
              <a:tr h="3271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주문상품명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1169933"/>
                  </a:ext>
                </a:extLst>
              </a:tr>
              <a:tr h="3271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주문상품명</a:t>
                      </a:r>
                      <a:r>
                        <a:rPr lang="en-US" altLang="ko-KR" sz="1050" dirty="0"/>
                        <a:t>(</a:t>
                      </a:r>
                      <a:r>
                        <a:rPr lang="ko-KR" altLang="en-US" sz="1050" dirty="0"/>
                        <a:t>옵션</a:t>
                      </a:r>
                      <a:r>
                        <a:rPr lang="en-US" altLang="ko-KR" sz="1050" dirty="0"/>
                        <a:t>)</a:t>
                      </a:r>
                      <a:endParaRPr lang="ko-KR" alt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3853543"/>
                  </a:ext>
                </a:extLst>
              </a:tr>
              <a:tr h="288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수량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783613"/>
                  </a:ext>
                </a:extLst>
              </a:tr>
              <a:tr h="288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회원등급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8398543"/>
                  </a:ext>
                </a:extLst>
              </a:tr>
              <a:tr h="288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최종접속일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7143692"/>
                  </a:ext>
                </a:extLst>
              </a:tr>
              <a:tr h="288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최종주문일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7981411"/>
                  </a:ext>
                </a:extLst>
              </a:tr>
              <a:tr h="288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총방문횟수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4795775"/>
                  </a:ext>
                </a:extLst>
              </a:tr>
              <a:tr h="3271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추가사항</a:t>
                      </a:r>
                      <a:r>
                        <a:rPr lang="en-US" altLang="ko-KR" sz="1050" dirty="0"/>
                        <a:t>1(</a:t>
                      </a:r>
                      <a:r>
                        <a:rPr lang="ko-KR" altLang="en-US" sz="1050" dirty="0"/>
                        <a:t>유입경로</a:t>
                      </a:r>
                      <a:r>
                        <a:rPr lang="en-US" altLang="ko-KR" sz="105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4654209"/>
                  </a:ext>
                </a:extLst>
              </a:tr>
              <a:tr h="3271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추가사항</a:t>
                      </a:r>
                      <a:r>
                        <a:rPr lang="en-US" altLang="ko-KR" sz="1050" dirty="0"/>
                        <a:t>2(</a:t>
                      </a:r>
                      <a:r>
                        <a:rPr lang="ko-KR" altLang="en-US" sz="1050" dirty="0"/>
                        <a:t>피부타입</a:t>
                      </a:r>
                      <a:r>
                        <a:rPr lang="en-US" altLang="ko-KR" sz="1050" dirty="0"/>
                        <a:t>)</a:t>
                      </a:r>
                      <a:endParaRPr lang="ko-KR" alt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0924123"/>
                  </a:ext>
                </a:extLst>
              </a:tr>
              <a:tr h="3271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추가사항</a:t>
                      </a:r>
                      <a:r>
                        <a:rPr lang="en-US" altLang="ko-KR" sz="1050" dirty="0"/>
                        <a:t>3(</a:t>
                      </a:r>
                      <a:r>
                        <a:rPr lang="ko-KR" altLang="en-US" sz="1050" dirty="0"/>
                        <a:t>피부고민</a:t>
                      </a:r>
                      <a:r>
                        <a:rPr lang="en-US" altLang="ko-KR" sz="105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1831094"/>
                  </a:ext>
                </a:extLst>
              </a:tr>
              <a:tr h="3271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추가사항</a:t>
                      </a:r>
                      <a:r>
                        <a:rPr lang="en-US" altLang="ko-KR" sz="1050" dirty="0"/>
                        <a:t>4(</a:t>
                      </a:r>
                      <a:r>
                        <a:rPr lang="ko-KR" altLang="en-US" sz="1050" dirty="0"/>
                        <a:t>선호제품</a:t>
                      </a:r>
                      <a:r>
                        <a:rPr lang="en-US" altLang="ko-KR" sz="105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0702187"/>
                  </a:ext>
                </a:extLst>
              </a:tr>
            </a:tbl>
          </a:graphicData>
        </a:graphic>
      </p:graphicFrame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9FF5EF01-F186-47AB-BD3D-BDCDACE00C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4215313"/>
              </p:ext>
            </p:extLst>
          </p:nvPr>
        </p:nvGraphicFramePr>
        <p:xfrm>
          <a:off x="2285770" y="1196752"/>
          <a:ext cx="1909220" cy="2514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9220">
                  <a:extLst>
                    <a:ext uri="{9D8B030D-6E8A-4147-A177-3AD203B41FA5}">
                      <a16:colId xmlns:a16="http://schemas.microsoft.com/office/drawing/2014/main" val="392682740"/>
                    </a:ext>
                  </a:extLst>
                </a:gridCol>
              </a:tblGrid>
              <a:tr h="2235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제품정보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7499517"/>
                  </a:ext>
                </a:extLst>
              </a:tr>
              <a:tr h="1996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상품명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8113000"/>
                  </a:ext>
                </a:extLst>
              </a:tr>
              <a:tr h="1996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품목 구성방식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6980778"/>
                  </a:ext>
                </a:extLst>
              </a:tr>
              <a:tr h="1996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옵션 표시방식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6972465"/>
                  </a:ext>
                </a:extLst>
              </a:tr>
              <a:tr h="1996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옵션입력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8833735"/>
                  </a:ext>
                </a:extLst>
              </a:tr>
              <a:tr h="1996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판매상태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3685252"/>
                  </a:ext>
                </a:extLst>
              </a:tr>
              <a:tr h="1996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상품 간략설명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6294881"/>
                  </a:ext>
                </a:extLst>
              </a:tr>
              <a:tr h="1996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공급가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1734435"/>
                  </a:ext>
                </a:extLst>
              </a:tr>
              <a:tr h="1996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err="1"/>
                        <a:t>상품가</a:t>
                      </a:r>
                      <a:endParaRPr lang="ko-KR" alt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7907927"/>
                  </a:ext>
                </a:extLst>
              </a:tr>
              <a:tr h="1996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자체분류코드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9905847"/>
                  </a:ext>
                </a:extLst>
              </a:tr>
            </a:tbl>
          </a:graphicData>
        </a:graphic>
      </p:graphicFrame>
      <p:graphicFrame>
        <p:nvGraphicFramePr>
          <p:cNvPr id="20" name="표 4">
            <a:extLst>
              <a:ext uri="{FF2B5EF4-FFF2-40B4-BE49-F238E27FC236}">
                <a16:creationId xmlns:a16="http://schemas.microsoft.com/office/drawing/2014/main" id="{8706E05D-12B2-4AF5-8F69-F990FDBB37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2758339"/>
              </p:ext>
            </p:extLst>
          </p:nvPr>
        </p:nvGraphicFramePr>
        <p:xfrm>
          <a:off x="6714308" y="1196749"/>
          <a:ext cx="1909220" cy="48442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9220">
                  <a:extLst>
                    <a:ext uri="{9D8B030D-6E8A-4147-A177-3AD203B41FA5}">
                      <a16:colId xmlns:a16="http://schemas.microsoft.com/office/drawing/2014/main" val="392682740"/>
                    </a:ext>
                  </a:extLst>
                </a:gridCol>
              </a:tblGrid>
              <a:tr h="3486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CRM</a:t>
                      </a:r>
                      <a:r>
                        <a:rPr lang="ko-KR" altLang="en-US" sz="1050" dirty="0"/>
                        <a:t> 정보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7499517"/>
                  </a:ext>
                </a:extLst>
              </a:tr>
              <a:tr h="2954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나이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8113000"/>
                  </a:ext>
                </a:extLst>
              </a:tr>
              <a:tr h="2954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성별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3965486"/>
                  </a:ext>
                </a:extLst>
              </a:tr>
              <a:tr h="35975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건조함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6980778"/>
                  </a:ext>
                </a:extLst>
              </a:tr>
              <a:tr h="2954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err="1"/>
                        <a:t>과잉피지</a:t>
                      </a:r>
                      <a:endParaRPr lang="ko-KR" alt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6972465"/>
                  </a:ext>
                </a:extLst>
              </a:tr>
              <a:tr h="2954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여드름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8833735"/>
                  </a:ext>
                </a:extLst>
              </a:tr>
              <a:tr h="2954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좁쌀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3685252"/>
                  </a:ext>
                </a:extLst>
              </a:tr>
              <a:tr h="2954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홍조</a:t>
                      </a:r>
                      <a:r>
                        <a:rPr lang="en-US" altLang="ko-KR" sz="1050" dirty="0"/>
                        <a:t>&amp;</a:t>
                      </a:r>
                      <a:r>
                        <a:rPr lang="ko-KR" altLang="en-US" sz="1050" dirty="0"/>
                        <a:t>예민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6294881"/>
                  </a:ext>
                </a:extLst>
              </a:tr>
              <a:tr h="2954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기미</a:t>
                      </a:r>
                      <a:r>
                        <a:rPr lang="en-US" altLang="ko-KR" sz="1050" dirty="0"/>
                        <a:t>&amp;</a:t>
                      </a:r>
                      <a:r>
                        <a:rPr lang="ko-KR" altLang="en-US" sz="1050" dirty="0"/>
                        <a:t>잡티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1734435"/>
                  </a:ext>
                </a:extLst>
              </a:tr>
              <a:tr h="2954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모름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7907927"/>
                  </a:ext>
                </a:extLst>
              </a:tr>
              <a:tr h="2954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복합성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9905847"/>
                  </a:ext>
                </a:extLst>
              </a:tr>
              <a:tr h="2954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지성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1858342"/>
                  </a:ext>
                </a:extLst>
              </a:tr>
              <a:tr h="2954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err="1"/>
                        <a:t>미백앰플</a:t>
                      </a:r>
                      <a:endParaRPr lang="ko-KR" alt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939000"/>
                  </a:ext>
                </a:extLst>
              </a:tr>
              <a:tr h="2954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err="1"/>
                        <a:t>수분앰플</a:t>
                      </a:r>
                      <a:endParaRPr lang="ko-KR" alt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5779336"/>
                  </a:ext>
                </a:extLst>
              </a:tr>
              <a:tr h="2954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err="1"/>
                        <a:t>쑥앰플</a:t>
                      </a:r>
                      <a:endParaRPr lang="ko-KR" alt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7041765"/>
                  </a:ext>
                </a:extLst>
              </a:tr>
              <a:tr h="2954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err="1"/>
                        <a:t>진정앰플</a:t>
                      </a:r>
                      <a:endParaRPr lang="ko-KR" alt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9515087"/>
                  </a:ext>
                </a:extLst>
              </a:tr>
            </a:tbl>
          </a:graphicData>
        </a:graphic>
      </p:graphicFrame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A67C0A12-2875-4BE6-B7F7-17E1541F8C3E}"/>
              </a:ext>
            </a:extLst>
          </p:cNvPr>
          <p:cNvSpPr/>
          <p:nvPr/>
        </p:nvSpPr>
        <p:spPr>
          <a:xfrm>
            <a:off x="5039089" y="3324916"/>
            <a:ext cx="832699" cy="540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2" name="표 4">
            <a:extLst>
              <a:ext uri="{FF2B5EF4-FFF2-40B4-BE49-F238E27FC236}">
                <a16:creationId xmlns:a16="http://schemas.microsoft.com/office/drawing/2014/main" id="{3C9B1594-3F34-4D8A-93AC-F8E0BA6144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762169"/>
              </p:ext>
            </p:extLst>
          </p:nvPr>
        </p:nvGraphicFramePr>
        <p:xfrm>
          <a:off x="2285770" y="3777838"/>
          <a:ext cx="1909220" cy="22631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9220">
                  <a:extLst>
                    <a:ext uri="{9D8B030D-6E8A-4147-A177-3AD203B41FA5}">
                      <a16:colId xmlns:a16="http://schemas.microsoft.com/office/drawing/2014/main" val="392682740"/>
                    </a:ext>
                  </a:extLst>
                </a:gridCol>
              </a:tblGrid>
              <a:tr h="2235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주문정보</a:t>
                      </a:r>
                      <a:endParaRPr lang="en-US" altLang="ko-KR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7499517"/>
                  </a:ext>
                </a:extLst>
              </a:tr>
              <a:tr h="1996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주문상품명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8113000"/>
                  </a:ext>
                </a:extLst>
              </a:tr>
              <a:tr h="1996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주문상품명</a:t>
                      </a:r>
                      <a:r>
                        <a:rPr lang="en-US" altLang="ko-KR" sz="1050" dirty="0"/>
                        <a:t>(</a:t>
                      </a:r>
                      <a:r>
                        <a:rPr lang="ko-KR" altLang="en-US" sz="1050" dirty="0"/>
                        <a:t>옵션포함</a:t>
                      </a:r>
                      <a:r>
                        <a:rPr lang="en-US" altLang="ko-KR" sz="1050" dirty="0"/>
                        <a:t>)</a:t>
                      </a:r>
                      <a:endParaRPr lang="ko-KR" alt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6980778"/>
                  </a:ext>
                </a:extLst>
              </a:tr>
              <a:tr h="12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수량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6972465"/>
                  </a:ext>
                </a:extLst>
              </a:tr>
              <a:tr h="1996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판매가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8833735"/>
                  </a:ext>
                </a:extLst>
              </a:tr>
              <a:tr h="1996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수령인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3685252"/>
                  </a:ext>
                </a:extLst>
              </a:tr>
              <a:tr h="1996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수령인휴대전화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6294881"/>
                  </a:ext>
                </a:extLst>
              </a:tr>
              <a:tr h="1996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수령인우편번호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1734435"/>
                  </a:ext>
                </a:extLst>
              </a:tr>
              <a:tr h="1996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결제수단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79079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918010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3"/>
          <p:cNvSpPr>
            <a:spLocks noChangeArrowheads="1"/>
          </p:cNvSpPr>
          <p:nvPr/>
        </p:nvSpPr>
        <p:spPr bwMode="auto">
          <a:xfrm>
            <a:off x="194232" y="3925650"/>
            <a:ext cx="3914739" cy="19543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ko-KR" altLang="en-US" sz="1100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/>
                <a:cs typeface="굴림" pitchFamily="50" charset="-127"/>
              </a:rPr>
              <a:t>데이터 병합</a:t>
            </a:r>
            <a:endParaRPr kumimoji="1" lang="en-US" altLang="ko-KR" sz="1100" b="1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/>
              <a:cs typeface="굴림" pitchFamily="50" charset="-127"/>
            </a:endParaRPr>
          </a:p>
          <a:p>
            <a:pPr marR="0" lvl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1" lang="en-US" altLang="ko-KR" sz="1100" b="1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/>
              <a:cs typeface="굴림" pitchFamily="50" charset="-127"/>
            </a:endParaRPr>
          </a:p>
          <a:p>
            <a:pPr marL="171450" marR="0" lvl="0" indent="-17145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1" lang="ko-KR" altLang="en-US" sz="1100" spc="-15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/>
                <a:cs typeface="굴림" pitchFamily="50" charset="-127"/>
              </a:rPr>
              <a:t>주문정보</a:t>
            </a:r>
            <a:r>
              <a:rPr kumimoji="1" lang="en-US" altLang="ko-KR" sz="1100" spc="-15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/>
                <a:cs typeface="굴림" pitchFamily="50" charset="-127"/>
              </a:rPr>
              <a:t>, </a:t>
            </a:r>
            <a:r>
              <a:rPr kumimoji="1" lang="ko-KR" altLang="en-US" sz="1100" spc="-15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/>
                <a:cs typeface="굴림" pitchFamily="50" charset="-127"/>
              </a:rPr>
              <a:t>데이터</a:t>
            </a:r>
            <a:r>
              <a:rPr kumimoji="1" lang="en-US" altLang="ko-KR" sz="1100" spc="-15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/>
                <a:cs typeface="굴림" pitchFamily="50" charset="-127"/>
              </a:rPr>
              <a:t>, </a:t>
            </a:r>
            <a:r>
              <a:rPr kumimoji="1" lang="ko-KR" altLang="en-US" sz="1100" spc="-15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/>
                <a:cs typeface="굴림" pitchFamily="50" charset="-127"/>
              </a:rPr>
              <a:t>회원정보 데이터</a:t>
            </a:r>
            <a:r>
              <a:rPr kumimoji="1" lang="en-US" altLang="ko-KR" sz="1100" spc="-15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/>
                <a:cs typeface="굴림" pitchFamily="50" charset="-127"/>
              </a:rPr>
              <a:t>, </a:t>
            </a:r>
            <a:r>
              <a:rPr kumimoji="1" lang="ko-KR" altLang="en-US" sz="1100" spc="-15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/>
                <a:cs typeface="굴림" pitchFamily="50" charset="-127"/>
              </a:rPr>
              <a:t>상품정보 데이터를 병합</a:t>
            </a:r>
            <a:endParaRPr kumimoji="1" lang="en-US" altLang="ko-KR" sz="1100" spc="-15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/>
              <a:cs typeface="굴림" pitchFamily="50" charset="-127"/>
            </a:endParaRPr>
          </a:p>
          <a:p>
            <a:pPr marL="171450" marR="0" lvl="0" indent="-17145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1" lang="ko-KR" altLang="en-US" sz="11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/>
                <a:cs typeface="굴림" pitchFamily="50" charset="-127"/>
              </a:rPr>
              <a:t>주문정보 데이터와 회원정보 데이터는 휴대전화로 병합</a:t>
            </a:r>
            <a:endParaRPr kumimoji="1" lang="en-US" altLang="ko-KR" sz="110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/>
              <a:cs typeface="굴림" pitchFamily="50" charset="-127"/>
            </a:endParaRPr>
          </a:p>
          <a:p>
            <a:pPr marL="171450" marR="0" lvl="0" indent="-17145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1" lang="ko-KR" altLang="en-US" sz="11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/>
                <a:cs typeface="굴림" pitchFamily="50" charset="-127"/>
              </a:rPr>
              <a:t>병합 후 제품정보데이터를 상품명으로 병합</a:t>
            </a:r>
            <a:endParaRPr kumimoji="1" lang="en-US" altLang="ko-KR" sz="110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/>
              <a:cs typeface="굴림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altLang="ko-KR" sz="1100" b="1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/>
              <a:cs typeface="굴림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100" b="1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/>
                <a:cs typeface="굴림" pitchFamily="50" charset="-127"/>
              </a:rPr>
              <a:t>컬럼명</a:t>
            </a:r>
            <a:r>
              <a:rPr kumimoji="1" lang="ko-KR" altLang="en-US" sz="1100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/>
                <a:cs typeface="굴림" pitchFamily="50" charset="-127"/>
              </a:rPr>
              <a:t> 변경</a:t>
            </a:r>
            <a:endParaRPr kumimoji="1" lang="en-US" altLang="ko-KR" sz="1100" b="1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/>
              <a:cs typeface="굴림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altLang="ko-KR" sz="1100" b="1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/>
              <a:cs typeface="굴림" pitchFamily="50" charset="-127"/>
            </a:endParaRPr>
          </a:p>
          <a:p>
            <a:pPr marL="171450" marR="0" lvl="0" indent="-17145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1" lang="ko-KR" altLang="en-US" sz="11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/>
                <a:cs typeface="굴림" pitchFamily="50" charset="-127"/>
              </a:rPr>
              <a:t>추가사항</a:t>
            </a:r>
            <a:r>
              <a:rPr kumimoji="1" lang="en-US" altLang="ko-KR" sz="11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/>
                <a:cs typeface="굴림" pitchFamily="50" charset="-127"/>
              </a:rPr>
              <a:t>2</a:t>
            </a:r>
            <a:r>
              <a:rPr kumimoji="1" lang="ko-KR" altLang="en-US" sz="11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/>
                <a:cs typeface="굴림" pitchFamily="50" charset="-127"/>
              </a:rPr>
              <a:t>을 피부타입으로 변경</a:t>
            </a:r>
            <a:endParaRPr kumimoji="1" lang="en-US" altLang="ko-KR" sz="110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/>
              <a:cs typeface="굴림" pitchFamily="50" charset="-127"/>
            </a:endParaRPr>
          </a:p>
          <a:p>
            <a:pPr marL="171450" marR="0" lvl="0" indent="-17145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1" lang="ko-KR" altLang="en-US" sz="11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/>
                <a:cs typeface="굴림" pitchFamily="50" charset="-127"/>
              </a:rPr>
              <a:t>추가사항</a:t>
            </a:r>
            <a:r>
              <a:rPr kumimoji="1" lang="en-US" altLang="ko-KR" sz="11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/>
                <a:cs typeface="굴림" pitchFamily="50" charset="-127"/>
              </a:rPr>
              <a:t>3</a:t>
            </a:r>
            <a:r>
              <a:rPr kumimoji="1" lang="ko-KR" altLang="en-US" sz="11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/>
                <a:cs typeface="굴림" pitchFamily="50" charset="-127"/>
                <a:sym typeface="Wingdings" panose="05000000000000000000" pitchFamily="2" charset="2"/>
              </a:rPr>
              <a:t>을 피부고민으로 변경</a:t>
            </a:r>
            <a:endParaRPr kumimoji="1" lang="en-US" altLang="ko-KR" sz="110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/>
              <a:cs typeface="굴림" pitchFamily="50" charset="-127"/>
              <a:sym typeface="Wingdings" panose="05000000000000000000" pitchFamily="2" charset="2"/>
            </a:endParaRPr>
          </a:p>
          <a:p>
            <a:pPr marL="171450" marR="0" lvl="0" indent="-17145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1" lang="ko-KR" altLang="en-US" sz="11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/>
                <a:cs typeface="굴림" pitchFamily="50" charset="-127"/>
                <a:sym typeface="Wingdings" panose="05000000000000000000" pitchFamily="2" charset="2"/>
              </a:rPr>
              <a:t>추가사항</a:t>
            </a:r>
            <a:r>
              <a:rPr kumimoji="1" lang="en-US" altLang="ko-KR" sz="11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/>
                <a:cs typeface="굴림" pitchFamily="50" charset="-127"/>
                <a:sym typeface="Wingdings" panose="05000000000000000000" pitchFamily="2" charset="2"/>
              </a:rPr>
              <a:t>4</a:t>
            </a:r>
            <a:r>
              <a:rPr kumimoji="1" lang="ko-KR" altLang="en-US" sz="11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/>
                <a:cs typeface="굴림" pitchFamily="50" charset="-127"/>
                <a:sym typeface="Wingdings" panose="05000000000000000000" pitchFamily="2" charset="2"/>
              </a:rPr>
              <a:t>을 선호제품으로 변경 </a:t>
            </a:r>
            <a:endParaRPr kumimoji="1" lang="en-US" altLang="ko-KR" sz="110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/>
              <a:cs typeface="굴림" pitchFamily="50" charset="-127"/>
              <a:sym typeface="Wingdings" panose="05000000000000000000" pitchFamily="2" charset="2"/>
            </a:endParaRPr>
          </a:p>
        </p:txBody>
      </p:sp>
      <p:sp>
        <p:nvSpPr>
          <p:cNvPr id="17" name="Rectangle 4"/>
          <p:cNvSpPr>
            <a:spLocks noChangeArrowheads="1"/>
          </p:cNvSpPr>
          <p:nvPr/>
        </p:nvSpPr>
        <p:spPr bwMode="auto">
          <a:xfrm>
            <a:off x="6331106" y="3594916"/>
            <a:ext cx="263214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굴림" pitchFamily="50" charset="-127"/>
              </a:rPr>
              <a:t>  </a:t>
            </a:r>
            <a:endParaRPr kumimoji="1" lang="ko-KR" altLang="ko-KR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굴림" pitchFamily="50" charset="-127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굴림" pitchFamily="50" charset="-127"/>
              </a:rPr>
              <a:t>  </a:t>
            </a:r>
            <a:endParaRPr kumimoji="1" lang="ko-KR" altLang="ko-KR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굴림" pitchFamily="50" charset="-127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굴림" pitchFamily="50" charset="-127"/>
              </a:rPr>
              <a:t>  </a:t>
            </a:r>
            <a:endParaRPr kumimoji="1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굴림" pitchFamily="50" charset="-127"/>
            </a:endParaRPr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3148015" y="154412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19" name="Rectangle 2"/>
          <p:cNvSpPr>
            <a:spLocks noChangeArrowheads="1"/>
          </p:cNvSpPr>
          <p:nvPr/>
        </p:nvSpPr>
        <p:spPr bwMode="auto">
          <a:xfrm>
            <a:off x="1808166" y="154412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23" name="Rectangle 4"/>
          <p:cNvSpPr>
            <a:spLocks noChangeArrowheads="1"/>
          </p:cNvSpPr>
          <p:nvPr/>
        </p:nvSpPr>
        <p:spPr bwMode="auto">
          <a:xfrm>
            <a:off x="2098678" y="1533009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B649AC2-C6AC-4CB8-AF99-5808CC84FFAC}"/>
              </a:ext>
            </a:extLst>
          </p:cNvPr>
          <p:cNvSpPr/>
          <p:nvPr/>
        </p:nvSpPr>
        <p:spPr>
          <a:xfrm>
            <a:off x="0" y="-12703"/>
            <a:ext cx="4464496" cy="54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DATA 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전처리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D096C53-D409-49B7-9BA9-8260F04E52F6}"/>
              </a:ext>
            </a:extLst>
          </p:cNvPr>
          <p:cNvSpPr/>
          <p:nvPr/>
        </p:nvSpPr>
        <p:spPr>
          <a:xfrm>
            <a:off x="4464496" y="-12703"/>
            <a:ext cx="4679504" cy="540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데이터시각화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BD8F107-A5E2-4571-9D6B-D22251636A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232" y="796294"/>
            <a:ext cx="8540527" cy="2234319"/>
          </a:xfrm>
          <a:prstGeom prst="rect">
            <a:avLst/>
          </a:prstGeom>
        </p:spPr>
      </p:pic>
      <p:sp>
        <p:nvSpPr>
          <p:cNvPr id="10" name="文本框 23">
            <a:extLst>
              <a:ext uri="{FF2B5EF4-FFF2-40B4-BE49-F238E27FC236}">
                <a16:creationId xmlns:a16="http://schemas.microsoft.com/office/drawing/2014/main" id="{E380DFC6-C93D-412F-AA69-F8B67156AD37}"/>
              </a:ext>
            </a:extLst>
          </p:cNvPr>
          <p:cNvSpPr txBox="1"/>
          <p:nvPr/>
        </p:nvSpPr>
        <p:spPr>
          <a:xfrm>
            <a:off x="171459" y="3376364"/>
            <a:ext cx="34735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전처리</a:t>
            </a:r>
            <a:r>
              <a:rPr lang="ko-KR" altLang="en-US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내용</a:t>
            </a:r>
            <a:endParaRPr lang="en-US" altLang="ko-KR" sz="2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矩形 17">
            <a:extLst>
              <a:ext uri="{FF2B5EF4-FFF2-40B4-BE49-F238E27FC236}">
                <a16:creationId xmlns:a16="http://schemas.microsoft.com/office/drawing/2014/main" id="{523F2AA2-992A-4ECB-86B9-C8ED6BD8B012}"/>
              </a:ext>
            </a:extLst>
          </p:cNvPr>
          <p:cNvSpPr/>
          <p:nvPr/>
        </p:nvSpPr>
        <p:spPr>
          <a:xfrm>
            <a:off x="256110" y="3815329"/>
            <a:ext cx="3473574" cy="45719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549E0FB-EFA8-4CCD-B78E-BC1AE03D84AB}"/>
              </a:ext>
            </a:extLst>
          </p:cNvPr>
          <p:cNvSpPr txBox="1"/>
          <p:nvPr/>
        </p:nvSpPr>
        <p:spPr>
          <a:xfrm>
            <a:off x="4108971" y="3919115"/>
            <a:ext cx="4625788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1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/>
                <a:cs typeface="굴림" pitchFamily="50" charset="-127"/>
                <a:sym typeface="Wingdings" panose="05000000000000000000" pitchFamily="2" charset="2"/>
              </a:rPr>
              <a:t>칼럼별</a:t>
            </a:r>
            <a:r>
              <a:rPr kumimoji="1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/>
                <a:cs typeface="굴림" pitchFamily="50" charset="-127"/>
                <a:sym typeface="Wingdings" panose="05000000000000000000" pitchFamily="2" charset="2"/>
              </a:rPr>
              <a:t> 수정 사항</a:t>
            </a:r>
            <a:endParaRPr kumimoji="1" lang="en-US" altLang="ko-KR" sz="11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/>
              <a:cs typeface="굴림" pitchFamily="50" charset="-127"/>
              <a:sym typeface="Wingdings" panose="05000000000000000000" pitchFamily="2" charset="2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1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/>
              <a:cs typeface="굴림" pitchFamily="50" charset="-127"/>
              <a:sym typeface="Wingdings" panose="05000000000000000000" pitchFamily="2" charset="2"/>
            </a:endParaRPr>
          </a:p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24292E"/>
                </a:solidFill>
                <a:effectLst/>
                <a:uLnTx/>
                <a:uFillTx/>
                <a:latin typeface="-apple-system"/>
                <a:ea typeface="나눔고딕" panose="020D0604000000000000"/>
              </a:rPr>
              <a:t>아이디 나이 성별 피부타입 피부고민 선호제품 주문상품명 옵션입력 앰플 </a:t>
            </a:r>
            <a:r>
              <a:rPr kumimoji="0" lang="en-US" altLang="ko-KR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24292E"/>
                </a:solidFill>
                <a:effectLst/>
                <a:uLnTx/>
                <a:uFillTx/>
                <a:latin typeface="-apple-system"/>
                <a:ea typeface="나눔고딕" panose="020D0604000000000000"/>
              </a:rPr>
              <a:t>Freature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srgbClr val="24292E"/>
                </a:solidFill>
                <a:effectLst/>
                <a:uLnTx/>
                <a:uFillTx/>
                <a:latin typeface="-apple-system"/>
                <a:ea typeface="나눔고딕" panose="020D0604000000000000"/>
              </a:rPr>
              <a:t> 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24292E"/>
                </a:solidFill>
                <a:effectLst/>
                <a:uLnTx/>
                <a:uFillTx/>
                <a:latin typeface="-apple-system"/>
                <a:ea typeface="나눔고딕" panose="020D0604000000000000"/>
              </a:rPr>
              <a:t>열만 따로 추출</a:t>
            </a:r>
            <a:endParaRPr lang="en-US" altLang="ko-KR" sz="1100" dirty="0">
              <a:solidFill>
                <a:srgbClr val="24292E"/>
              </a:solidFill>
              <a:latin typeface="-apple-system"/>
              <a:ea typeface="나눔고딕" panose="020D0604000000000000"/>
            </a:endParaRPr>
          </a:p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srgbClr val="24292E"/>
              </a:solidFill>
              <a:effectLst/>
              <a:uLnTx/>
              <a:uFillTx/>
              <a:latin typeface="-apple-system"/>
              <a:ea typeface="나눔고딕" panose="020D0604000000000000"/>
            </a:endParaRPr>
          </a:p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24292E"/>
                </a:solidFill>
                <a:effectLst/>
                <a:uLnTx/>
                <a:uFillTx/>
                <a:latin typeface="-apple-system"/>
                <a:ea typeface="나눔고딕" panose="020D0604000000000000"/>
              </a:rPr>
              <a:t>나이 </a:t>
            </a:r>
            <a:r>
              <a:rPr kumimoji="0" lang="ko-KR" alt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24292E"/>
                </a:solidFill>
                <a:effectLst/>
                <a:uLnTx/>
                <a:uFillTx/>
                <a:latin typeface="-apple-system"/>
                <a:ea typeface="나눔고딕" panose="020D0604000000000000"/>
              </a:rPr>
              <a:t>결측값은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24292E"/>
                </a:solidFill>
                <a:effectLst/>
                <a:uLnTx/>
                <a:uFillTx/>
                <a:latin typeface="-apple-system"/>
                <a:ea typeface="나눔고딕" panose="020D0604000000000000"/>
              </a:rPr>
              <a:t> 평균인 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srgbClr val="24292E"/>
                </a:solidFill>
                <a:effectLst/>
                <a:uLnTx/>
                <a:uFillTx/>
                <a:latin typeface="-apple-system"/>
                <a:ea typeface="나눔고딕" panose="020D0604000000000000"/>
              </a:rPr>
              <a:t>3.7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24292E"/>
                </a:solidFill>
                <a:effectLst/>
                <a:uLnTx/>
                <a:uFillTx/>
                <a:latin typeface="-apple-system"/>
                <a:ea typeface="나눔고딕" panose="020D0604000000000000"/>
              </a:rPr>
              <a:t>을 반올림하여 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srgbClr val="24292E"/>
                </a:solidFill>
                <a:effectLst/>
                <a:uLnTx/>
                <a:uFillTx/>
                <a:latin typeface="-apple-system"/>
                <a:ea typeface="나눔고딕" panose="020D0604000000000000"/>
              </a:rPr>
              <a:t>4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24292E"/>
                </a:solidFill>
                <a:effectLst/>
                <a:uLnTx/>
                <a:uFillTx/>
                <a:latin typeface="-apple-system"/>
                <a:ea typeface="나눔고딕" panose="020D0604000000000000"/>
              </a:rPr>
              <a:t>로 대체 함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srgbClr val="24292E"/>
              </a:solidFill>
              <a:effectLst/>
              <a:uLnTx/>
              <a:uFillTx/>
              <a:latin typeface="-apple-system"/>
              <a:ea typeface="나눔고딕" panose="020D0604000000000000"/>
            </a:endParaRPr>
          </a:p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srgbClr val="24292E"/>
              </a:solidFill>
              <a:effectLst/>
              <a:uLnTx/>
              <a:uFillTx/>
              <a:latin typeface="-apple-system"/>
              <a:ea typeface="나눔고딕" panose="020D0604000000000000"/>
            </a:endParaRPr>
          </a:p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srgbClr val="24292E"/>
                </a:solidFill>
                <a:effectLst/>
                <a:uLnTx/>
                <a:uFillTx/>
                <a:latin typeface="-apple-system"/>
                <a:ea typeface="나눔고딕" panose="020D0604000000000000"/>
              </a:rPr>
              <a:t>20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24292E"/>
                </a:solidFill>
                <a:effectLst/>
                <a:uLnTx/>
                <a:uFillTx/>
                <a:latin typeface="-apple-system"/>
                <a:ea typeface="나눔고딕" panose="020D0604000000000000"/>
              </a:rPr>
              <a:t>이하 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srgbClr val="24292E"/>
                </a:solidFill>
                <a:effectLst/>
                <a:uLnTx/>
                <a:uFillTx/>
                <a:latin typeface="-apple-system"/>
                <a:ea typeface="나눔고딕" panose="020D0604000000000000"/>
              </a:rPr>
              <a:t>:0, 20-25 : 1, 25-30 : 2, 30-35 : 3, 35-40 : 4, 40-45 : 5. 45-50 : 6, 50-55 : 7, 55-60 : 8</a:t>
            </a:r>
          </a:p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srgbClr val="24292E"/>
              </a:solidFill>
              <a:effectLst/>
              <a:uLnTx/>
              <a:uFillTx/>
              <a:latin typeface="-apple-system"/>
              <a:ea typeface="나눔고딕" panose="020D0604000000000000"/>
            </a:endParaRPr>
          </a:p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24292E"/>
                </a:solidFill>
                <a:effectLst/>
                <a:uLnTx/>
                <a:uFillTx/>
                <a:latin typeface="-apple-system"/>
                <a:ea typeface="나눔고딕" panose="020D0604000000000000"/>
              </a:rPr>
              <a:t>성별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srgbClr val="24292E"/>
                </a:solidFill>
                <a:effectLst/>
                <a:uLnTx/>
                <a:uFillTx/>
                <a:latin typeface="-apple-system"/>
                <a:ea typeface="나눔고딕" panose="020D0604000000000000"/>
              </a:rPr>
              <a:t>: 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24292E"/>
                </a:solidFill>
                <a:effectLst/>
                <a:uLnTx/>
                <a:uFillTx/>
                <a:latin typeface="-apple-system"/>
                <a:ea typeface="나눔고딕" panose="020D0604000000000000"/>
              </a:rPr>
              <a:t>여자 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srgbClr val="24292E"/>
                </a:solidFill>
                <a:effectLst/>
                <a:uLnTx/>
                <a:uFillTx/>
                <a:latin typeface="-apple-system"/>
                <a:ea typeface="나눔고딕" panose="020D0604000000000000"/>
              </a:rPr>
              <a:t>0, 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24292E"/>
                </a:solidFill>
                <a:effectLst/>
                <a:uLnTx/>
                <a:uFillTx/>
                <a:latin typeface="-apple-system"/>
                <a:ea typeface="나눔고딕" panose="020D0604000000000000"/>
              </a:rPr>
              <a:t>남자 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srgbClr val="24292E"/>
                </a:solidFill>
                <a:effectLst/>
                <a:uLnTx/>
                <a:uFillTx/>
                <a:latin typeface="-apple-system"/>
                <a:ea typeface="나눔고딕" panose="020D0604000000000000"/>
              </a:rPr>
              <a:t>1 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24292E"/>
                </a:solidFill>
                <a:effectLst/>
                <a:uLnTx/>
                <a:uFillTx/>
                <a:latin typeface="-apple-system"/>
                <a:ea typeface="나눔고딕" panose="020D0604000000000000"/>
              </a:rPr>
              <a:t>로 대체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srgbClr val="24292E"/>
              </a:solidFill>
              <a:effectLst/>
              <a:uLnTx/>
              <a:uFillTx/>
              <a:latin typeface="-apple-system"/>
              <a:ea typeface="나눔고딕" panose="020D0604000000000000"/>
            </a:endParaRPr>
          </a:p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srgbClr val="24292E"/>
              </a:solidFill>
              <a:effectLst/>
              <a:uLnTx/>
              <a:uFillTx/>
              <a:latin typeface="-apple-system"/>
              <a:ea typeface="나눔고딕" panose="020D0604000000000000"/>
            </a:endParaRPr>
          </a:p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24292E"/>
                </a:solidFill>
                <a:effectLst/>
                <a:uLnTx/>
                <a:uFillTx/>
                <a:latin typeface="-apple-system"/>
                <a:ea typeface="나눔고딕" panose="020D0604000000000000"/>
              </a:rPr>
              <a:t>앰플 행은 옵션입력 행에서 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srgbClr val="24292E"/>
                </a:solidFill>
                <a:effectLst/>
                <a:uLnTx/>
                <a:uFillTx/>
                <a:latin typeface="-apple-system"/>
                <a:ea typeface="나눔고딕" panose="020D0604000000000000"/>
              </a:rPr>
              <a:t>'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24292E"/>
                </a:solidFill>
                <a:effectLst/>
                <a:uLnTx/>
                <a:uFillTx/>
                <a:latin typeface="-apple-system"/>
                <a:ea typeface="나눔고딕" panose="020D0604000000000000"/>
              </a:rPr>
              <a:t>앰플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srgbClr val="24292E"/>
                </a:solidFill>
                <a:effectLst/>
                <a:uLnTx/>
                <a:uFillTx/>
                <a:latin typeface="-apple-system"/>
                <a:ea typeface="나눔고딕" panose="020D0604000000000000"/>
              </a:rPr>
              <a:t>'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24292E"/>
                </a:solidFill>
                <a:effectLst/>
                <a:uLnTx/>
                <a:uFillTx/>
                <a:latin typeface="-apple-system"/>
                <a:ea typeface="나눔고딕" panose="020D0604000000000000"/>
              </a:rPr>
              <a:t>이라는 단어가 들어간 것 정규표현식으로 추출함</a:t>
            </a:r>
          </a:p>
        </p:txBody>
      </p:sp>
    </p:spTree>
    <p:extLst>
      <p:ext uri="{BB962C8B-B14F-4D97-AF65-F5344CB8AC3E}">
        <p14:creationId xmlns:p14="http://schemas.microsoft.com/office/powerpoint/2010/main" val="5572578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3"/>
          <p:cNvSpPr>
            <a:spLocks noChangeArrowheads="1"/>
          </p:cNvSpPr>
          <p:nvPr/>
        </p:nvSpPr>
        <p:spPr bwMode="auto">
          <a:xfrm>
            <a:off x="1890713" y="3373766"/>
            <a:ext cx="263214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굴림" pitchFamily="50" charset="-127"/>
              </a:rPr>
              <a:t>  </a:t>
            </a:r>
            <a:endParaRPr kumimoji="1" lang="ko-KR" altLang="ko-KR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굴림" pitchFamily="50" charset="-127"/>
            </a:endParaRPr>
          </a:p>
        </p:txBody>
      </p:sp>
      <p:sp>
        <p:nvSpPr>
          <p:cNvPr id="17" name="Rectangle 4"/>
          <p:cNvSpPr>
            <a:spLocks noChangeArrowheads="1"/>
          </p:cNvSpPr>
          <p:nvPr/>
        </p:nvSpPr>
        <p:spPr bwMode="auto">
          <a:xfrm>
            <a:off x="6331106" y="3594916"/>
            <a:ext cx="263214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굴림" pitchFamily="50" charset="-127"/>
              </a:rPr>
              <a:t>  </a:t>
            </a:r>
            <a:endParaRPr kumimoji="1" lang="ko-KR" altLang="ko-KR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굴림" pitchFamily="50" charset="-127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굴림" pitchFamily="50" charset="-127"/>
              </a:rPr>
              <a:t>  </a:t>
            </a:r>
            <a:endParaRPr kumimoji="1" lang="ko-KR" altLang="ko-KR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굴림" pitchFamily="50" charset="-127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굴림" pitchFamily="50" charset="-127"/>
              </a:rPr>
              <a:t>  </a:t>
            </a:r>
            <a:endParaRPr kumimoji="1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굴림" pitchFamily="50" charset="-127"/>
            </a:endParaRPr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3148015" y="154412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19" name="Rectangle 2"/>
          <p:cNvSpPr>
            <a:spLocks noChangeArrowheads="1"/>
          </p:cNvSpPr>
          <p:nvPr/>
        </p:nvSpPr>
        <p:spPr bwMode="auto">
          <a:xfrm>
            <a:off x="1808166" y="154412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23" name="Rectangle 4"/>
          <p:cNvSpPr>
            <a:spLocks noChangeArrowheads="1"/>
          </p:cNvSpPr>
          <p:nvPr/>
        </p:nvSpPr>
        <p:spPr bwMode="auto">
          <a:xfrm>
            <a:off x="2098678" y="1533009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B649AC2-C6AC-4CB8-AF99-5808CC84FFAC}"/>
              </a:ext>
            </a:extLst>
          </p:cNvPr>
          <p:cNvSpPr/>
          <p:nvPr/>
        </p:nvSpPr>
        <p:spPr>
          <a:xfrm>
            <a:off x="0" y="-12703"/>
            <a:ext cx="4464496" cy="54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DATA 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전처리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D096C53-D409-49B7-9BA9-8260F04E52F6}"/>
              </a:ext>
            </a:extLst>
          </p:cNvPr>
          <p:cNvSpPr/>
          <p:nvPr/>
        </p:nvSpPr>
        <p:spPr>
          <a:xfrm>
            <a:off x="4464496" y="-12703"/>
            <a:ext cx="4679504" cy="540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데이터시각화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643B267-9AE3-40D1-B2E4-B9442557D1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302402"/>
            <a:ext cx="8763759" cy="147078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4885ECA-3DF8-4027-935C-7EEFB261C183}"/>
              </a:ext>
            </a:extLst>
          </p:cNvPr>
          <p:cNvSpPr txBox="1"/>
          <p:nvPr/>
        </p:nvSpPr>
        <p:spPr>
          <a:xfrm>
            <a:off x="486049" y="758542"/>
            <a:ext cx="5976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One-hot Encoding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414EF7F-B4E5-4315-A2CB-1EE6594FED1E}"/>
              </a:ext>
            </a:extLst>
          </p:cNvPr>
          <p:cNvSpPr txBox="1"/>
          <p:nvPr/>
        </p:nvSpPr>
        <p:spPr>
          <a:xfrm>
            <a:off x="491310" y="3983319"/>
            <a:ext cx="462425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sz="1200" b="1" dirty="0">
                <a:ea typeface="나눔고딕" panose="020D0604000000000000"/>
              </a:rPr>
              <a:t>피부타입</a:t>
            </a:r>
            <a:endParaRPr lang="en-US" altLang="ko-KR" sz="1200" b="1" dirty="0">
              <a:ea typeface="나눔고딕" panose="020D0604000000000000"/>
            </a:endParaRPr>
          </a:p>
          <a:p>
            <a:pPr algn="l"/>
            <a:endParaRPr lang="en-US" altLang="ko-KR" sz="1200" b="1" dirty="0">
              <a:ea typeface="나눔고딕" panose="020D0604000000000000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rgbClr val="24292E"/>
                </a:solidFill>
                <a:latin typeface="-apple-system"/>
                <a:ea typeface="나눔고딕" panose="020D0604000000000000"/>
              </a:rPr>
              <a:t>건성 모름 복합성 지성으로 나눈 뒤 </a:t>
            </a:r>
            <a:r>
              <a:rPr lang="en-US" altLang="ko-KR" sz="1200" dirty="0">
                <a:solidFill>
                  <a:srgbClr val="24292E"/>
                </a:solidFill>
                <a:latin typeface="-apple-system"/>
                <a:ea typeface="나눔고딕" panose="020D0604000000000000"/>
              </a:rPr>
              <a:t>0, 1 </a:t>
            </a:r>
            <a:r>
              <a:rPr lang="ko-KR" altLang="en-US" sz="1200" dirty="0">
                <a:solidFill>
                  <a:srgbClr val="24292E"/>
                </a:solidFill>
                <a:latin typeface="-apple-system"/>
                <a:ea typeface="나눔고딕" panose="020D0604000000000000"/>
              </a:rPr>
              <a:t>값 부여</a:t>
            </a:r>
            <a:endParaRPr lang="en-US" altLang="ko-KR" sz="1200" dirty="0">
              <a:solidFill>
                <a:srgbClr val="24292E"/>
              </a:solidFill>
              <a:latin typeface="-apple-system"/>
              <a:ea typeface="나눔고딕" panose="020D0604000000000000"/>
            </a:endParaRPr>
          </a:p>
          <a:p>
            <a:pPr algn="l"/>
            <a:r>
              <a:rPr lang="ko-KR" altLang="en-US" sz="1200" dirty="0">
                <a:solidFill>
                  <a:srgbClr val="24292E"/>
                </a:solidFill>
                <a:latin typeface="-apple-system"/>
                <a:ea typeface="나눔고딕" panose="020D0604000000000000"/>
              </a:rPr>
              <a:t> </a:t>
            </a:r>
            <a:endParaRPr lang="en-US" altLang="ko-KR" sz="1200" b="0" i="0" dirty="0">
              <a:solidFill>
                <a:srgbClr val="24292E"/>
              </a:solidFill>
              <a:effectLst/>
              <a:latin typeface="-apple-system"/>
              <a:ea typeface="나눔고딕" panose="020D0604000000000000"/>
            </a:endParaRPr>
          </a:p>
          <a:p>
            <a:pPr algn="l"/>
            <a:r>
              <a:rPr lang="ko-KR" altLang="en-US" sz="1200" b="1" i="0" dirty="0">
                <a:solidFill>
                  <a:srgbClr val="24292E"/>
                </a:solidFill>
                <a:effectLst/>
                <a:latin typeface="-apple-system"/>
                <a:ea typeface="나눔고딕" panose="020D0604000000000000"/>
              </a:rPr>
              <a:t>피부고민</a:t>
            </a:r>
            <a:endParaRPr lang="en-US" altLang="ko-KR" sz="1200" b="1" i="0" dirty="0">
              <a:solidFill>
                <a:srgbClr val="24292E"/>
              </a:solidFill>
              <a:effectLst/>
              <a:latin typeface="-apple-system"/>
              <a:ea typeface="나눔고딕" panose="020D0604000000000000"/>
            </a:endParaRPr>
          </a:p>
          <a:p>
            <a:pPr algn="l"/>
            <a:endParaRPr lang="ko-KR" altLang="en-US" sz="1200" b="1" i="0" dirty="0">
              <a:solidFill>
                <a:srgbClr val="24292E"/>
              </a:solidFill>
              <a:effectLst/>
              <a:latin typeface="-apple-system"/>
              <a:ea typeface="나눔고딕" panose="020D0604000000000000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altLang="ko-KR" sz="1200" b="0" i="0" dirty="0">
                <a:solidFill>
                  <a:srgbClr val="24292E"/>
                </a:solidFill>
                <a:effectLst/>
                <a:latin typeface="-apple-system"/>
                <a:ea typeface="나눔고딕" panose="020D0604000000000000"/>
              </a:rPr>
              <a:t>6</a:t>
            </a:r>
            <a:r>
              <a:rPr lang="ko-KR" altLang="en-US" sz="1200" b="0" i="0" dirty="0">
                <a:solidFill>
                  <a:srgbClr val="24292E"/>
                </a:solidFill>
                <a:effectLst/>
                <a:latin typeface="-apple-system"/>
                <a:ea typeface="나눔고딕" panose="020D0604000000000000"/>
              </a:rPr>
              <a:t>개</a:t>
            </a:r>
            <a:r>
              <a:rPr lang="en-US" altLang="ko-KR" sz="1200" b="0" i="0" dirty="0">
                <a:solidFill>
                  <a:srgbClr val="24292E"/>
                </a:solidFill>
                <a:effectLst/>
                <a:latin typeface="-apple-system"/>
                <a:ea typeface="나눔고딕" panose="020D0604000000000000"/>
              </a:rPr>
              <a:t>(</a:t>
            </a:r>
            <a:r>
              <a:rPr lang="ko-KR" altLang="en-US" sz="1200" b="0" i="0" dirty="0">
                <a:solidFill>
                  <a:srgbClr val="24292E"/>
                </a:solidFill>
                <a:effectLst/>
                <a:latin typeface="-apple-system"/>
                <a:ea typeface="나눔고딕" panose="020D0604000000000000"/>
              </a:rPr>
              <a:t>건조함 </a:t>
            </a:r>
            <a:r>
              <a:rPr lang="ko-KR" altLang="en-US" sz="1200" b="0" i="0" dirty="0" err="1">
                <a:solidFill>
                  <a:srgbClr val="24292E"/>
                </a:solidFill>
                <a:effectLst/>
                <a:latin typeface="-apple-system"/>
                <a:ea typeface="나눔고딕" panose="020D0604000000000000"/>
              </a:rPr>
              <a:t>과잉피지</a:t>
            </a:r>
            <a:r>
              <a:rPr lang="ko-KR" altLang="en-US" sz="1200" b="0" i="0" dirty="0">
                <a:solidFill>
                  <a:srgbClr val="24292E"/>
                </a:solidFill>
                <a:effectLst/>
                <a:latin typeface="-apple-system"/>
                <a:ea typeface="나눔고딕" panose="020D0604000000000000"/>
              </a:rPr>
              <a:t> 여드름 좁쌀여드름 홍조</a:t>
            </a:r>
            <a:r>
              <a:rPr lang="en-US" altLang="ko-KR" sz="1200" b="0" i="0" dirty="0">
                <a:solidFill>
                  <a:srgbClr val="24292E"/>
                </a:solidFill>
                <a:effectLst/>
                <a:latin typeface="-apple-system"/>
                <a:ea typeface="나눔고딕" panose="020D0604000000000000"/>
              </a:rPr>
              <a:t>&amp;</a:t>
            </a:r>
            <a:r>
              <a:rPr lang="ko-KR" altLang="en-US" sz="1200" b="0" i="0" dirty="0">
                <a:solidFill>
                  <a:srgbClr val="24292E"/>
                </a:solidFill>
                <a:effectLst/>
                <a:latin typeface="-apple-system"/>
                <a:ea typeface="나눔고딕" panose="020D0604000000000000"/>
              </a:rPr>
              <a:t>예민 기미</a:t>
            </a:r>
            <a:r>
              <a:rPr lang="en-US" altLang="ko-KR" sz="1200" b="0" i="0" dirty="0">
                <a:solidFill>
                  <a:srgbClr val="24292E"/>
                </a:solidFill>
                <a:effectLst/>
                <a:latin typeface="-apple-system"/>
                <a:ea typeface="나눔고딕" panose="020D0604000000000000"/>
              </a:rPr>
              <a:t>&amp;</a:t>
            </a:r>
            <a:r>
              <a:rPr lang="ko-KR" altLang="en-US" sz="1200" b="0" i="0" dirty="0">
                <a:solidFill>
                  <a:srgbClr val="24292E"/>
                </a:solidFill>
                <a:effectLst/>
                <a:latin typeface="-apple-system"/>
                <a:ea typeface="나눔고딕" panose="020D0604000000000000"/>
              </a:rPr>
              <a:t>잡티</a:t>
            </a:r>
            <a:r>
              <a:rPr lang="en-US" altLang="ko-KR" sz="1200" b="0" i="0" dirty="0">
                <a:solidFill>
                  <a:srgbClr val="24292E"/>
                </a:solidFill>
                <a:effectLst/>
                <a:latin typeface="-apple-system"/>
                <a:ea typeface="나눔고딕" panose="020D0604000000000000"/>
              </a:rPr>
              <a:t>)</a:t>
            </a:r>
            <a:r>
              <a:rPr lang="ko-KR" altLang="en-US" sz="1200" b="0" i="0" dirty="0">
                <a:solidFill>
                  <a:srgbClr val="24292E"/>
                </a:solidFill>
                <a:effectLst/>
                <a:latin typeface="-apple-system"/>
                <a:ea typeface="나눔고딕" panose="020D0604000000000000"/>
              </a:rPr>
              <a:t>의 </a:t>
            </a:r>
            <a:r>
              <a:rPr lang="ko-KR" altLang="en-US" sz="1200" b="0" i="0" dirty="0" err="1">
                <a:solidFill>
                  <a:srgbClr val="24292E"/>
                </a:solidFill>
                <a:effectLst/>
                <a:latin typeface="-apple-system"/>
                <a:ea typeface="나눔고딕" panose="020D0604000000000000"/>
              </a:rPr>
              <a:t>피쳐로</a:t>
            </a:r>
            <a:r>
              <a:rPr lang="ko-KR" altLang="en-US" sz="1200" b="0" i="0" dirty="0">
                <a:solidFill>
                  <a:srgbClr val="24292E"/>
                </a:solidFill>
                <a:effectLst/>
                <a:latin typeface="-apple-system"/>
                <a:ea typeface="나눔고딕" panose="020D0604000000000000"/>
              </a:rPr>
              <a:t> 나누어서 </a:t>
            </a:r>
            <a:r>
              <a:rPr lang="en-US" altLang="ko-KR" sz="1200" b="0" i="0" dirty="0">
                <a:solidFill>
                  <a:srgbClr val="24292E"/>
                </a:solidFill>
                <a:effectLst/>
                <a:latin typeface="-apple-system"/>
                <a:ea typeface="나눔고딕" panose="020D0604000000000000"/>
              </a:rPr>
              <a:t>0</a:t>
            </a:r>
            <a:r>
              <a:rPr lang="ko-KR" altLang="en-US" sz="1200" b="0" i="0" dirty="0">
                <a:solidFill>
                  <a:srgbClr val="24292E"/>
                </a:solidFill>
                <a:effectLst/>
                <a:latin typeface="-apple-system"/>
                <a:ea typeface="나눔고딕" panose="020D0604000000000000"/>
              </a:rPr>
              <a:t>과 </a:t>
            </a:r>
            <a:r>
              <a:rPr lang="en-US" altLang="ko-KR" sz="1200" b="0" i="0" dirty="0">
                <a:solidFill>
                  <a:srgbClr val="24292E"/>
                </a:solidFill>
                <a:effectLst/>
                <a:latin typeface="-apple-system"/>
                <a:ea typeface="나눔고딕" panose="020D0604000000000000"/>
              </a:rPr>
              <a:t>1</a:t>
            </a:r>
            <a:r>
              <a:rPr lang="ko-KR" altLang="en-US" sz="1200" b="0" i="0" dirty="0">
                <a:solidFill>
                  <a:srgbClr val="24292E"/>
                </a:solidFill>
                <a:effectLst/>
                <a:latin typeface="-apple-system"/>
                <a:ea typeface="나눔고딕" panose="020D0604000000000000"/>
              </a:rPr>
              <a:t>값 부여</a:t>
            </a:r>
          </a:p>
        </p:txBody>
      </p:sp>
      <p:sp>
        <p:nvSpPr>
          <p:cNvPr id="12" name="文本框 23">
            <a:extLst>
              <a:ext uri="{FF2B5EF4-FFF2-40B4-BE49-F238E27FC236}">
                <a16:creationId xmlns:a16="http://schemas.microsoft.com/office/drawing/2014/main" id="{478D90FB-E092-4913-9B93-C459B8078E66}"/>
              </a:ext>
            </a:extLst>
          </p:cNvPr>
          <p:cNvSpPr txBox="1"/>
          <p:nvPr/>
        </p:nvSpPr>
        <p:spPr>
          <a:xfrm>
            <a:off x="395536" y="3255367"/>
            <a:ext cx="34735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전처리</a:t>
            </a:r>
            <a:r>
              <a:rPr lang="ko-KR" altLang="en-US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내용</a:t>
            </a:r>
            <a:endParaRPr lang="en-US" altLang="ko-KR" sz="2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" name="矩形 17">
            <a:extLst>
              <a:ext uri="{FF2B5EF4-FFF2-40B4-BE49-F238E27FC236}">
                <a16:creationId xmlns:a16="http://schemas.microsoft.com/office/drawing/2014/main" id="{C850E8ED-02C1-44FB-9E6B-F37DEC45A550}"/>
              </a:ext>
            </a:extLst>
          </p:cNvPr>
          <p:cNvSpPr/>
          <p:nvPr/>
        </p:nvSpPr>
        <p:spPr>
          <a:xfrm>
            <a:off x="501387" y="3717032"/>
            <a:ext cx="3473574" cy="45719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2212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3"/>
          <p:cNvSpPr>
            <a:spLocks noChangeArrowheads="1"/>
          </p:cNvSpPr>
          <p:nvPr/>
        </p:nvSpPr>
        <p:spPr bwMode="auto">
          <a:xfrm>
            <a:off x="1890713" y="3373766"/>
            <a:ext cx="263214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굴림" pitchFamily="50" charset="-127"/>
              </a:rPr>
              <a:t>  </a:t>
            </a:r>
            <a:endParaRPr kumimoji="1" lang="ko-KR" altLang="ko-KR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굴림" pitchFamily="50" charset="-127"/>
            </a:endParaRPr>
          </a:p>
        </p:txBody>
      </p:sp>
      <p:sp>
        <p:nvSpPr>
          <p:cNvPr id="17" name="Rectangle 4"/>
          <p:cNvSpPr>
            <a:spLocks noChangeArrowheads="1"/>
          </p:cNvSpPr>
          <p:nvPr/>
        </p:nvSpPr>
        <p:spPr bwMode="auto">
          <a:xfrm>
            <a:off x="6331106" y="3594916"/>
            <a:ext cx="263214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굴림" pitchFamily="50" charset="-127"/>
              </a:rPr>
              <a:t>  </a:t>
            </a:r>
            <a:endParaRPr kumimoji="1" lang="ko-KR" altLang="ko-KR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굴림" pitchFamily="50" charset="-127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굴림" pitchFamily="50" charset="-127"/>
              </a:rPr>
              <a:t>  </a:t>
            </a:r>
            <a:endParaRPr kumimoji="1" lang="ko-KR" altLang="ko-KR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굴림" pitchFamily="50" charset="-127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굴림" pitchFamily="50" charset="-127"/>
              </a:rPr>
              <a:t>  </a:t>
            </a:r>
            <a:endParaRPr kumimoji="1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굴림" pitchFamily="50" charset="-127"/>
            </a:endParaRPr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3148015" y="154412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19" name="Rectangle 2"/>
          <p:cNvSpPr>
            <a:spLocks noChangeArrowheads="1"/>
          </p:cNvSpPr>
          <p:nvPr/>
        </p:nvSpPr>
        <p:spPr bwMode="auto">
          <a:xfrm>
            <a:off x="1808166" y="154412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23" name="Rectangle 4"/>
          <p:cNvSpPr>
            <a:spLocks noChangeArrowheads="1"/>
          </p:cNvSpPr>
          <p:nvPr/>
        </p:nvSpPr>
        <p:spPr bwMode="auto">
          <a:xfrm>
            <a:off x="2098678" y="1533009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74DA6B-4774-48E6-8CD4-991B7C48C32A}"/>
              </a:ext>
            </a:extLst>
          </p:cNvPr>
          <p:cNvSpPr txBox="1"/>
          <p:nvPr/>
        </p:nvSpPr>
        <p:spPr>
          <a:xfrm>
            <a:off x="307805" y="1105837"/>
            <a:ext cx="8406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ea typeface="나눔고딕" panose="020D0604000000000000" pitchFamily="50" charset="-127"/>
              </a:rPr>
              <a:t>코드</a:t>
            </a:r>
            <a:r>
              <a:rPr lang="en-US" altLang="ko-KR" dirty="0">
                <a:ea typeface="나눔고딕" panose="020D0604000000000000" pitchFamily="50" charset="-127"/>
              </a:rPr>
              <a:t>(</a:t>
            </a:r>
            <a:r>
              <a:rPr lang="ko-KR" altLang="en-US" dirty="0">
                <a:ea typeface="나눔고딕" panose="020D0604000000000000" pitchFamily="50" charset="-127"/>
              </a:rPr>
              <a:t>그래프</a:t>
            </a:r>
            <a:r>
              <a:rPr lang="en-US" altLang="ko-KR" dirty="0">
                <a:ea typeface="나눔고딕" panose="020D0604000000000000" pitchFamily="50" charset="-127"/>
              </a:rPr>
              <a:t>)</a:t>
            </a:r>
            <a:r>
              <a:rPr lang="ko-KR" altLang="en-US" dirty="0">
                <a:ea typeface="나눔고딕" panose="020D0604000000000000" pitchFamily="50" charset="-127"/>
              </a:rPr>
              <a:t> </a:t>
            </a:r>
            <a:r>
              <a:rPr lang="en-US" altLang="ko-KR" dirty="0">
                <a:ea typeface="나눔고딕" panose="020D0604000000000000" pitchFamily="50" charset="-127"/>
              </a:rPr>
              <a:t>- </a:t>
            </a:r>
            <a:r>
              <a:rPr lang="ko-KR" altLang="en-US" dirty="0">
                <a:ea typeface="나눔고딕" panose="020D0604000000000000" pitchFamily="50" charset="-127"/>
              </a:rPr>
              <a:t>나이에 따른 앰플 구입 수 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6CEDC27-2B11-42C1-BC93-9E87315F4F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213" y="1792001"/>
            <a:ext cx="7344816" cy="86951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6A91888-7657-42FD-BAE2-AE3CDF2FE5B6}"/>
              </a:ext>
            </a:extLst>
          </p:cNvPr>
          <p:cNvSpPr txBox="1"/>
          <p:nvPr/>
        </p:nvSpPr>
        <p:spPr>
          <a:xfrm>
            <a:off x="307805" y="3871027"/>
            <a:ext cx="8406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ea typeface="나눔고딕" panose="020D0604000000000000" pitchFamily="50" charset="-127"/>
              </a:rPr>
              <a:t>코드</a:t>
            </a:r>
            <a:r>
              <a:rPr lang="en-US" altLang="ko-KR" dirty="0">
                <a:ea typeface="나눔고딕" panose="020D0604000000000000" pitchFamily="50" charset="-127"/>
              </a:rPr>
              <a:t>(</a:t>
            </a:r>
            <a:r>
              <a:rPr lang="ko-KR" altLang="en-US" dirty="0">
                <a:ea typeface="나눔고딕" panose="020D0604000000000000" pitchFamily="50" charset="-127"/>
              </a:rPr>
              <a:t>그래프</a:t>
            </a:r>
            <a:r>
              <a:rPr lang="en-US" altLang="ko-KR" dirty="0">
                <a:ea typeface="나눔고딕" panose="020D0604000000000000" pitchFamily="50" charset="-127"/>
              </a:rPr>
              <a:t>)</a:t>
            </a:r>
            <a:r>
              <a:rPr lang="ko-KR" altLang="en-US" dirty="0">
                <a:ea typeface="나눔고딕" panose="020D0604000000000000" pitchFamily="50" charset="-127"/>
              </a:rPr>
              <a:t> </a:t>
            </a:r>
            <a:r>
              <a:rPr lang="en-US" altLang="ko-KR" dirty="0">
                <a:ea typeface="나눔고딕" panose="020D0604000000000000" pitchFamily="50" charset="-127"/>
              </a:rPr>
              <a:t>– </a:t>
            </a:r>
            <a:r>
              <a:rPr lang="ko-KR" altLang="en-US" dirty="0">
                <a:ea typeface="나눔고딕" panose="020D0604000000000000" pitchFamily="50" charset="-127"/>
              </a:rPr>
              <a:t>각 피부고민 여부에 따른 앰플 구입 수</a:t>
            </a:r>
          </a:p>
        </p:txBody>
      </p:sp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F68914D2-79FE-4B57-B8C0-B4A8BFA9EC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125" y="4503841"/>
            <a:ext cx="7164992" cy="1156953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74970B18-87F6-43C6-8F02-B5E50D4DEBE2}"/>
              </a:ext>
            </a:extLst>
          </p:cNvPr>
          <p:cNvSpPr/>
          <p:nvPr/>
        </p:nvSpPr>
        <p:spPr>
          <a:xfrm>
            <a:off x="0" y="-12703"/>
            <a:ext cx="4464496" cy="540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DATA 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전처리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790B598-81E1-477F-9F95-873B5198697E}"/>
              </a:ext>
            </a:extLst>
          </p:cNvPr>
          <p:cNvSpPr/>
          <p:nvPr/>
        </p:nvSpPr>
        <p:spPr>
          <a:xfrm>
            <a:off x="4464496" y="-12703"/>
            <a:ext cx="4679504" cy="54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데이터시각화</a:t>
            </a:r>
          </a:p>
        </p:txBody>
      </p:sp>
    </p:spTree>
    <p:extLst>
      <p:ext uri="{BB962C8B-B14F-4D97-AF65-F5344CB8AC3E}">
        <p14:creationId xmlns:p14="http://schemas.microsoft.com/office/powerpoint/2010/main" val="257791434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3"/>
          <p:cNvSpPr>
            <a:spLocks noChangeArrowheads="1"/>
          </p:cNvSpPr>
          <p:nvPr/>
        </p:nvSpPr>
        <p:spPr bwMode="auto">
          <a:xfrm>
            <a:off x="1890713" y="3373766"/>
            <a:ext cx="263214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굴림" pitchFamily="50" charset="-127"/>
              </a:rPr>
              <a:t>  </a:t>
            </a:r>
            <a:endParaRPr kumimoji="1" lang="ko-KR" altLang="ko-KR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굴림" pitchFamily="50" charset="-127"/>
            </a:endParaRPr>
          </a:p>
        </p:txBody>
      </p:sp>
      <p:sp>
        <p:nvSpPr>
          <p:cNvPr id="17" name="Rectangle 4"/>
          <p:cNvSpPr>
            <a:spLocks noChangeArrowheads="1"/>
          </p:cNvSpPr>
          <p:nvPr/>
        </p:nvSpPr>
        <p:spPr bwMode="auto">
          <a:xfrm>
            <a:off x="6331106" y="3594916"/>
            <a:ext cx="263214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굴림" pitchFamily="50" charset="-127"/>
              </a:rPr>
              <a:t>  </a:t>
            </a:r>
            <a:endParaRPr kumimoji="1" lang="ko-KR" altLang="ko-KR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굴림" pitchFamily="50" charset="-127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굴림" pitchFamily="50" charset="-127"/>
              </a:rPr>
              <a:t>  </a:t>
            </a:r>
            <a:endParaRPr kumimoji="1" lang="ko-KR" altLang="ko-KR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굴림" pitchFamily="50" charset="-127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굴림" pitchFamily="50" charset="-127"/>
              </a:rPr>
              <a:t>  </a:t>
            </a:r>
            <a:endParaRPr kumimoji="1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굴림" pitchFamily="50" charset="-127"/>
            </a:endParaRPr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3148015" y="154412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19" name="Rectangle 2"/>
          <p:cNvSpPr>
            <a:spLocks noChangeArrowheads="1"/>
          </p:cNvSpPr>
          <p:nvPr/>
        </p:nvSpPr>
        <p:spPr bwMode="auto">
          <a:xfrm>
            <a:off x="1808166" y="154412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23" name="Rectangle 4"/>
          <p:cNvSpPr>
            <a:spLocks noChangeArrowheads="1"/>
          </p:cNvSpPr>
          <p:nvPr/>
        </p:nvSpPr>
        <p:spPr bwMode="auto">
          <a:xfrm>
            <a:off x="2098678" y="1533009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ea typeface="나눔고딕" panose="020D0604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4F63D73-430E-4F0B-89E9-2FAAD1563B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556792"/>
            <a:ext cx="7817252" cy="335932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174DA6B-4774-48E6-8CD4-991B7C48C32A}"/>
              </a:ext>
            </a:extLst>
          </p:cNvPr>
          <p:cNvSpPr txBox="1"/>
          <p:nvPr/>
        </p:nvSpPr>
        <p:spPr>
          <a:xfrm>
            <a:off x="368736" y="631747"/>
            <a:ext cx="8406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ea typeface="나눔고딕" panose="020D0604000000000000" pitchFamily="50" charset="-127"/>
              </a:rPr>
              <a:t>나이에 따른 앰플 구입 수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9816689-4126-47CB-A191-3D43A3F0219C}"/>
              </a:ext>
            </a:extLst>
          </p:cNvPr>
          <p:cNvSpPr/>
          <p:nvPr/>
        </p:nvSpPr>
        <p:spPr>
          <a:xfrm>
            <a:off x="0" y="-12703"/>
            <a:ext cx="4464496" cy="540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DATA 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전처리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11E92F4-DFC6-4350-8B4F-C83A6E59597C}"/>
              </a:ext>
            </a:extLst>
          </p:cNvPr>
          <p:cNvSpPr/>
          <p:nvPr/>
        </p:nvSpPr>
        <p:spPr>
          <a:xfrm>
            <a:off x="4464496" y="-12703"/>
            <a:ext cx="4679504" cy="54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데이터시각화</a:t>
            </a:r>
          </a:p>
        </p:txBody>
      </p:sp>
    </p:spTree>
    <p:extLst>
      <p:ext uri="{BB962C8B-B14F-4D97-AF65-F5344CB8AC3E}">
        <p14:creationId xmlns:p14="http://schemas.microsoft.com/office/powerpoint/2010/main" val="26233310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4"/>
          <p:cNvSpPr>
            <a:spLocks noChangeArrowheads="1"/>
          </p:cNvSpPr>
          <p:nvPr/>
        </p:nvSpPr>
        <p:spPr bwMode="auto">
          <a:xfrm>
            <a:off x="6331106" y="3594916"/>
            <a:ext cx="263214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굴림" pitchFamily="50" charset="-127"/>
              </a:rPr>
              <a:t>  </a:t>
            </a:r>
            <a:endParaRPr kumimoji="1" lang="ko-KR" altLang="ko-KR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굴림" pitchFamily="50" charset="-127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굴림" pitchFamily="50" charset="-127"/>
              </a:rPr>
              <a:t>  </a:t>
            </a:r>
            <a:endParaRPr kumimoji="1" lang="ko-KR" altLang="ko-KR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굴림" pitchFamily="50" charset="-127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굴림" pitchFamily="50" charset="-127"/>
              </a:rPr>
              <a:t>  </a:t>
            </a:r>
            <a:endParaRPr kumimoji="1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굴림" pitchFamily="50" charset="-127"/>
            </a:endParaRPr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3148015" y="154412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19" name="Rectangle 2"/>
          <p:cNvSpPr>
            <a:spLocks noChangeArrowheads="1"/>
          </p:cNvSpPr>
          <p:nvPr/>
        </p:nvSpPr>
        <p:spPr bwMode="auto">
          <a:xfrm>
            <a:off x="1808166" y="154412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23" name="Rectangle 4"/>
          <p:cNvSpPr>
            <a:spLocks noChangeArrowheads="1"/>
          </p:cNvSpPr>
          <p:nvPr/>
        </p:nvSpPr>
        <p:spPr bwMode="auto">
          <a:xfrm>
            <a:off x="2098678" y="1533009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ea typeface="나눔고딕" panose="020D0604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AC3A638-5701-4B4C-ADB8-4136E99570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122" y="1819664"/>
            <a:ext cx="4111854" cy="319351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D715945-EE9C-4493-8436-9CBA8D7200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819664"/>
            <a:ext cx="4111854" cy="319351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868AD7D-A430-4773-8B07-6C9A493E25EF}"/>
              </a:ext>
            </a:extLst>
          </p:cNvPr>
          <p:cNvSpPr txBox="1"/>
          <p:nvPr/>
        </p:nvSpPr>
        <p:spPr>
          <a:xfrm>
            <a:off x="368736" y="631747"/>
            <a:ext cx="8406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ea typeface="나눔고딕" panose="020D0604000000000000" pitchFamily="50" charset="-127"/>
              </a:rPr>
              <a:t>건조함 </a:t>
            </a:r>
            <a:r>
              <a:rPr lang="en-US" altLang="ko-KR" dirty="0">
                <a:ea typeface="나눔고딕" panose="020D0604000000000000" pitchFamily="50" charset="-127"/>
              </a:rPr>
              <a:t> </a:t>
            </a:r>
            <a:r>
              <a:rPr lang="ko-KR" altLang="en-US" dirty="0">
                <a:ea typeface="나눔고딕" panose="020D0604000000000000" pitchFamily="50" charset="-127"/>
              </a:rPr>
              <a:t>여부에 따른 앰플 구입 수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2F9D09D-8ACD-4E72-BBAD-EA5626482330}"/>
              </a:ext>
            </a:extLst>
          </p:cNvPr>
          <p:cNvSpPr/>
          <p:nvPr/>
        </p:nvSpPr>
        <p:spPr>
          <a:xfrm>
            <a:off x="0" y="-12703"/>
            <a:ext cx="4464496" cy="540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DATA 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전처리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A862389-2E5E-4B64-8E87-C58559E70B90}"/>
              </a:ext>
            </a:extLst>
          </p:cNvPr>
          <p:cNvSpPr/>
          <p:nvPr/>
        </p:nvSpPr>
        <p:spPr>
          <a:xfrm>
            <a:off x="4464496" y="-12703"/>
            <a:ext cx="4679504" cy="54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데이터시각화</a:t>
            </a:r>
          </a:p>
        </p:txBody>
      </p:sp>
    </p:spTree>
    <p:extLst>
      <p:ext uri="{BB962C8B-B14F-4D97-AF65-F5344CB8AC3E}">
        <p14:creationId xmlns:p14="http://schemas.microsoft.com/office/powerpoint/2010/main" val="11110842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7231" y="1900435"/>
            <a:ext cx="6125216" cy="891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9369" y="2791623"/>
            <a:ext cx="6240943" cy="20586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6566" y="4850267"/>
            <a:ext cx="6166547" cy="8109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611560" y="1303373"/>
            <a:ext cx="81369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latin typeface="나눔명조" panose="02020603020101020101" pitchFamily="18" charset="-127"/>
                <a:ea typeface="나눔고딕" panose="020D0604000000000000"/>
              </a:rPr>
              <a:t>사람마다 피부타입 및 고민이 각각 다르며 제품 선택이 상당히 까다롭다</a:t>
            </a:r>
            <a:r>
              <a:rPr lang="en-US" altLang="ko-KR" dirty="0">
                <a:latin typeface="나눔명조" panose="02020603020101020101" pitchFamily="18" charset="-127"/>
                <a:ea typeface="나눔고딕" panose="020D0604000000000000"/>
              </a:rPr>
              <a:t>.</a:t>
            </a:r>
            <a:endParaRPr lang="ko-KR" altLang="en-US" dirty="0">
              <a:latin typeface="나눔명조" panose="02020603020101020101" pitchFamily="18" charset="-127"/>
              <a:ea typeface="나눔고딕" panose="020D060400000000000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F1603A9-9283-4418-93D2-B6B667BCD9A2}"/>
              </a:ext>
            </a:extLst>
          </p:cNvPr>
          <p:cNvSpPr/>
          <p:nvPr/>
        </p:nvSpPr>
        <p:spPr>
          <a:xfrm>
            <a:off x="4461465" y="-1274"/>
            <a:ext cx="4682535" cy="540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주제 선정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D28EF2E-C4B0-48DD-96EE-01FEB61C9216}"/>
              </a:ext>
            </a:extLst>
          </p:cNvPr>
          <p:cNvSpPr/>
          <p:nvPr/>
        </p:nvSpPr>
        <p:spPr>
          <a:xfrm>
            <a:off x="-2535" y="-1274"/>
            <a:ext cx="4464000" cy="54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기획 의도</a:t>
            </a:r>
          </a:p>
        </p:txBody>
      </p:sp>
    </p:spTree>
    <p:extLst>
      <p:ext uri="{BB962C8B-B14F-4D97-AF65-F5344CB8AC3E}">
        <p14:creationId xmlns:p14="http://schemas.microsoft.com/office/powerpoint/2010/main" val="32488640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4"/>
          <p:cNvSpPr>
            <a:spLocks noChangeArrowheads="1"/>
          </p:cNvSpPr>
          <p:nvPr/>
        </p:nvSpPr>
        <p:spPr bwMode="auto">
          <a:xfrm>
            <a:off x="6331106" y="3594916"/>
            <a:ext cx="263214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굴림" pitchFamily="50" charset="-127"/>
              </a:rPr>
              <a:t>  </a:t>
            </a:r>
            <a:endParaRPr kumimoji="1" lang="ko-KR" altLang="ko-KR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굴림" pitchFamily="50" charset="-127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굴림" pitchFamily="50" charset="-127"/>
              </a:rPr>
              <a:t>  </a:t>
            </a:r>
            <a:endParaRPr kumimoji="1" lang="ko-KR" altLang="ko-KR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굴림" pitchFamily="50" charset="-127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굴림" pitchFamily="50" charset="-127"/>
              </a:rPr>
              <a:t>  </a:t>
            </a:r>
            <a:endParaRPr kumimoji="1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굴림" pitchFamily="50" charset="-127"/>
            </a:endParaRPr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3148015" y="154412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19" name="Rectangle 2"/>
          <p:cNvSpPr>
            <a:spLocks noChangeArrowheads="1"/>
          </p:cNvSpPr>
          <p:nvPr/>
        </p:nvSpPr>
        <p:spPr bwMode="auto">
          <a:xfrm>
            <a:off x="1808166" y="154412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23" name="Rectangle 4"/>
          <p:cNvSpPr>
            <a:spLocks noChangeArrowheads="1"/>
          </p:cNvSpPr>
          <p:nvPr/>
        </p:nvSpPr>
        <p:spPr bwMode="auto">
          <a:xfrm>
            <a:off x="2098678" y="1533009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ea typeface="나눔고딕" panose="020D0604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AC3A638-5701-4B4C-ADB8-4136E99570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4805" y="1819664"/>
            <a:ext cx="4070487" cy="319351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D715945-EE9C-4493-8436-9CBA8D7200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72000" y="1838711"/>
            <a:ext cx="4111854" cy="315541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868AD7D-A430-4773-8B07-6C9A493E25EF}"/>
              </a:ext>
            </a:extLst>
          </p:cNvPr>
          <p:cNvSpPr txBox="1"/>
          <p:nvPr/>
        </p:nvSpPr>
        <p:spPr>
          <a:xfrm>
            <a:off x="368736" y="631747"/>
            <a:ext cx="8406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ea typeface="나눔고딕" panose="020D0604000000000000" pitchFamily="50" charset="-127"/>
              </a:rPr>
              <a:t>건조함 </a:t>
            </a:r>
            <a:r>
              <a:rPr lang="en-US" altLang="ko-KR" dirty="0">
                <a:ea typeface="나눔고딕" panose="020D0604000000000000" pitchFamily="50" charset="-127"/>
              </a:rPr>
              <a:t> </a:t>
            </a:r>
            <a:r>
              <a:rPr lang="ko-KR" altLang="en-US" dirty="0">
                <a:ea typeface="나눔고딕" panose="020D0604000000000000" pitchFamily="50" charset="-127"/>
              </a:rPr>
              <a:t>여부에 따른 앰플 구입 수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7227253-05AA-4259-8BF1-F35C5B23E3C3}"/>
              </a:ext>
            </a:extLst>
          </p:cNvPr>
          <p:cNvSpPr/>
          <p:nvPr/>
        </p:nvSpPr>
        <p:spPr>
          <a:xfrm>
            <a:off x="0" y="-12703"/>
            <a:ext cx="4464496" cy="540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DATA 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전처리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09D276E-7D30-41E0-937F-B9AAA7362691}"/>
              </a:ext>
            </a:extLst>
          </p:cNvPr>
          <p:cNvSpPr/>
          <p:nvPr/>
        </p:nvSpPr>
        <p:spPr>
          <a:xfrm>
            <a:off x="4464496" y="-12703"/>
            <a:ext cx="4679504" cy="54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데이터시각화</a:t>
            </a:r>
          </a:p>
        </p:txBody>
      </p:sp>
    </p:spTree>
    <p:extLst>
      <p:ext uri="{BB962C8B-B14F-4D97-AF65-F5344CB8AC3E}">
        <p14:creationId xmlns:p14="http://schemas.microsoft.com/office/powerpoint/2010/main" val="148281205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4"/>
          <p:cNvSpPr>
            <a:spLocks noChangeArrowheads="1"/>
          </p:cNvSpPr>
          <p:nvPr/>
        </p:nvSpPr>
        <p:spPr bwMode="auto">
          <a:xfrm>
            <a:off x="6331106" y="3594916"/>
            <a:ext cx="263214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굴림" pitchFamily="50" charset="-127"/>
              </a:rPr>
              <a:t>  </a:t>
            </a:r>
            <a:endParaRPr kumimoji="1" lang="ko-KR" altLang="ko-KR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굴림" pitchFamily="50" charset="-127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굴림" pitchFamily="50" charset="-127"/>
              </a:rPr>
              <a:t>  </a:t>
            </a:r>
            <a:endParaRPr kumimoji="1" lang="ko-KR" altLang="ko-KR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굴림" pitchFamily="50" charset="-127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굴림" pitchFamily="50" charset="-127"/>
              </a:rPr>
              <a:t>  </a:t>
            </a:r>
            <a:endParaRPr kumimoji="1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굴림" pitchFamily="50" charset="-127"/>
            </a:endParaRPr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3148015" y="154412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19" name="Rectangle 2"/>
          <p:cNvSpPr>
            <a:spLocks noChangeArrowheads="1"/>
          </p:cNvSpPr>
          <p:nvPr/>
        </p:nvSpPr>
        <p:spPr bwMode="auto">
          <a:xfrm>
            <a:off x="1808166" y="154412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23" name="Rectangle 4"/>
          <p:cNvSpPr>
            <a:spLocks noChangeArrowheads="1"/>
          </p:cNvSpPr>
          <p:nvPr/>
        </p:nvSpPr>
        <p:spPr bwMode="auto">
          <a:xfrm>
            <a:off x="2098678" y="1533009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ea typeface="나눔고딕" panose="020D0604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AC3A638-5701-4B4C-ADB8-4136E99570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4122" y="1823800"/>
            <a:ext cx="4111854" cy="318523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D715945-EE9C-4493-8436-9CBA8D72000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76425" y="1819664"/>
            <a:ext cx="4103004" cy="319351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F190824-62FC-4C36-ADF9-B2E0439D8D96}"/>
              </a:ext>
            </a:extLst>
          </p:cNvPr>
          <p:cNvSpPr txBox="1"/>
          <p:nvPr/>
        </p:nvSpPr>
        <p:spPr>
          <a:xfrm>
            <a:off x="368736" y="631747"/>
            <a:ext cx="8406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ea typeface="나눔고딕" panose="020D0604000000000000" pitchFamily="50" charset="-127"/>
              </a:rPr>
              <a:t>과잉 피지 </a:t>
            </a:r>
            <a:r>
              <a:rPr lang="en-US" altLang="ko-KR" dirty="0">
                <a:ea typeface="나눔고딕" panose="020D0604000000000000" pitchFamily="50" charset="-127"/>
              </a:rPr>
              <a:t> </a:t>
            </a:r>
            <a:r>
              <a:rPr lang="ko-KR" altLang="en-US" dirty="0">
                <a:ea typeface="나눔고딕" panose="020D0604000000000000" pitchFamily="50" charset="-127"/>
              </a:rPr>
              <a:t>여부에 따른 앰플 구입 수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E6A73EE-416A-4D77-B315-5654F985A517}"/>
              </a:ext>
            </a:extLst>
          </p:cNvPr>
          <p:cNvSpPr/>
          <p:nvPr/>
        </p:nvSpPr>
        <p:spPr>
          <a:xfrm>
            <a:off x="0" y="-12703"/>
            <a:ext cx="4464496" cy="540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DATA 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전처리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503AAD7-908A-46BF-830F-B3921282CB64}"/>
              </a:ext>
            </a:extLst>
          </p:cNvPr>
          <p:cNvSpPr/>
          <p:nvPr/>
        </p:nvSpPr>
        <p:spPr>
          <a:xfrm>
            <a:off x="4464496" y="-12703"/>
            <a:ext cx="4679504" cy="54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데이터시각화</a:t>
            </a:r>
          </a:p>
        </p:txBody>
      </p:sp>
    </p:spTree>
    <p:extLst>
      <p:ext uri="{BB962C8B-B14F-4D97-AF65-F5344CB8AC3E}">
        <p14:creationId xmlns:p14="http://schemas.microsoft.com/office/powerpoint/2010/main" val="398626132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4"/>
          <p:cNvSpPr>
            <a:spLocks noChangeArrowheads="1"/>
          </p:cNvSpPr>
          <p:nvPr/>
        </p:nvSpPr>
        <p:spPr bwMode="auto">
          <a:xfrm>
            <a:off x="6331106" y="3594916"/>
            <a:ext cx="263214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굴림" pitchFamily="50" charset="-127"/>
              </a:rPr>
              <a:t>  </a:t>
            </a:r>
            <a:endParaRPr kumimoji="1" lang="ko-KR" altLang="ko-KR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굴림" pitchFamily="50" charset="-127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굴림" pitchFamily="50" charset="-127"/>
              </a:rPr>
              <a:t>  </a:t>
            </a:r>
            <a:endParaRPr kumimoji="1" lang="ko-KR" altLang="ko-KR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굴림" pitchFamily="50" charset="-127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굴림" pitchFamily="50" charset="-127"/>
              </a:rPr>
              <a:t>  </a:t>
            </a:r>
            <a:endParaRPr kumimoji="1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굴림" pitchFamily="50" charset="-127"/>
            </a:endParaRPr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3148015" y="154412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19" name="Rectangle 2"/>
          <p:cNvSpPr>
            <a:spLocks noChangeArrowheads="1"/>
          </p:cNvSpPr>
          <p:nvPr/>
        </p:nvSpPr>
        <p:spPr bwMode="auto">
          <a:xfrm>
            <a:off x="1808166" y="154412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23" name="Rectangle 4"/>
          <p:cNvSpPr>
            <a:spLocks noChangeArrowheads="1"/>
          </p:cNvSpPr>
          <p:nvPr/>
        </p:nvSpPr>
        <p:spPr bwMode="auto">
          <a:xfrm>
            <a:off x="2098678" y="1533009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ea typeface="나눔고딕" panose="020D0604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AC3A638-5701-4B4C-ADB8-4136E99570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9519" y="1819664"/>
            <a:ext cx="4081059" cy="319351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D715945-EE9C-4493-8436-9CBA8D7200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72000" y="1842798"/>
            <a:ext cx="4111854" cy="314724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E1C1DE7-803E-4537-87B0-B8BBCCB149F7}"/>
              </a:ext>
            </a:extLst>
          </p:cNvPr>
          <p:cNvSpPr txBox="1"/>
          <p:nvPr/>
        </p:nvSpPr>
        <p:spPr>
          <a:xfrm>
            <a:off x="368736" y="631747"/>
            <a:ext cx="8406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ea typeface="나눔고딕" panose="020D0604000000000000" pitchFamily="50" charset="-127"/>
              </a:rPr>
              <a:t>과잉 피지 </a:t>
            </a:r>
            <a:r>
              <a:rPr lang="en-US" altLang="ko-KR" dirty="0">
                <a:ea typeface="나눔고딕" panose="020D0604000000000000" pitchFamily="50" charset="-127"/>
              </a:rPr>
              <a:t> </a:t>
            </a:r>
            <a:r>
              <a:rPr lang="ko-KR" altLang="en-US" dirty="0">
                <a:ea typeface="나눔고딕" panose="020D0604000000000000" pitchFamily="50" charset="-127"/>
              </a:rPr>
              <a:t>여부에 따른 앰플 구입 수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B60B6C7-AC59-4A4A-8366-39E5C911CD5C}"/>
              </a:ext>
            </a:extLst>
          </p:cNvPr>
          <p:cNvSpPr/>
          <p:nvPr/>
        </p:nvSpPr>
        <p:spPr>
          <a:xfrm>
            <a:off x="0" y="-12703"/>
            <a:ext cx="4464496" cy="540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DATA 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전처리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EEC1F43-BF5C-46A9-9AD4-22776541BB34}"/>
              </a:ext>
            </a:extLst>
          </p:cNvPr>
          <p:cNvSpPr/>
          <p:nvPr/>
        </p:nvSpPr>
        <p:spPr>
          <a:xfrm>
            <a:off x="4464496" y="-12703"/>
            <a:ext cx="4679504" cy="54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데이터시각화</a:t>
            </a:r>
          </a:p>
        </p:txBody>
      </p:sp>
    </p:spTree>
    <p:extLst>
      <p:ext uri="{BB962C8B-B14F-4D97-AF65-F5344CB8AC3E}">
        <p14:creationId xmlns:p14="http://schemas.microsoft.com/office/powerpoint/2010/main" val="136255559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4"/>
          <p:cNvSpPr>
            <a:spLocks noChangeArrowheads="1"/>
          </p:cNvSpPr>
          <p:nvPr/>
        </p:nvSpPr>
        <p:spPr bwMode="auto">
          <a:xfrm>
            <a:off x="6331106" y="3594916"/>
            <a:ext cx="263214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굴림" pitchFamily="50" charset="-127"/>
              </a:rPr>
              <a:t>  </a:t>
            </a:r>
            <a:endParaRPr kumimoji="1" lang="ko-KR" altLang="ko-KR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굴림" pitchFamily="50" charset="-127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굴림" pitchFamily="50" charset="-127"/>
              </a:rPr>
              <a:t>  </a:t>
            </a:r>
            <a:endParaRPr kumimoji="1" lang="ko-KR" altLang="ko-KR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굴림" pitchFamily="50" charset="-127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굴림" pitchFamily="50" charset="-127"/>
              </a:rPr>
              <a:t>  </a:t>
            </a:r>
            <a:endParaRPr kumimoji="1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굴림" pitchFamily="50" charset="-127"/>
            </a:endParaRPr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3148015" y="154412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19" name="Rectangle 2"/>
          <p:cNvSpPr>
            <a:spLocks noChangeArrowheads="1"/>
          </p:cNvSpPr>
          <p:nvPr/>
        </p:nvSpPr>
        <p:spPr bwMode="auto">
          <a:xfrm>
            <a:off x="1808166" y="154412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23" name="Rectangle 4"/>
          <p:cNvSpPr>
            <a:spLocks noChangeArrowheads="1"/>
          </p:cNvSpPr>
          <p:nvPr/>
        </p:nvSpPr>
        <p:spPr bwMode="auto">
          <a:xfrm>
            <a:off x="2098678" y="1533009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ea typeface="나눔고딕" panose="020D0604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AC3A638-5701-4B4C-ADB8-4136E99570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5937" y="1819664"/>
            <a:ext cx="4048223" cy="319351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D715945-EE9C-4493-8436-9CBA8D7200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03815" y="1819664"/>
            <a:ext cx="4048223" cy="319351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60E6F69-10F8-4D8F-8473-3265F5AA98CA}"/>
              </a:ext>
            </a:extLst>
          </p:cNvPr>
          <p:cNvSpPr txBox="1"/>
          <p:nvPr/>
        </p:nvSpPr>
        <p:spPr>
          <a:xfrm>
            <a:off x="368736" y="631747"/>
            <a:ext cx="8406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ea typeface="나눔고딕" panose="020D0604000000000000" pitchFamily="50" charset="-127"/>
              </a:rPr>
              <a:t>기미</a:t>
            </a:r>
            <a:r>
              <a:rPr lang="en-US" altLang="ko-KR" dirty="0">
                <a:ea typeface="나눔고딕" panose="020D0604000000000000" pitchFamily="50" charset="-127"/>
              </a:rPr>
              <a:t>&amp;</a:t>
            </a:r>
            <a:r>
              <a:rPr lang="ko-KR" altLang="en-US" dirty="0">
                <a:ea typeface="나눔고딕" panose="020D0604000000000000" pitchFamily="50" charset="-127"/>
              </a:rPr>
              <a:t>잡티 </a:t>
            </a:r>
            <a:r>
              <a:rPr lang="en-US" altLang="ko-KR" dirty="0">
                <a:ea typeface="나눔고딕" panose="020D0604000000000000" pitchFamily="50" charset="-127"/>
              </a:rPr>
              <a:t> </a:t>
            </a:r>
            <a:r>
              <a:rPr lang="ko-KR" altLang="en-US" dirty="0">
                <a:ea typeface="나눔고딕" panose="020D0604000000000000" pitchFamily="50" charset="-127"/>
              </a:rPr>
              <a:t>여부에 따른 앰플 구입 수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F58AB62-07EB-48E3-88AB-E220F13AAFC3}"/>
              </a:ext>
            </a:extLst>
          </p:cNvPr>
          <p:cNvSpPr/>
          <p:nvPr/>
        </p:nvSpPr>
        <p:spPr>
          <a:xfrm>
            <a:off x="0" y="-12703"/>
            <a:ext cx="4464496" cy="540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DATA 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전처리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3270B51-1EB8-43E6-A66A-5E7229B7E745}"/>
              </a:ext>
            </a:extLst>
          </p:cNvPr>
          <p:cNvSpPr/>
          <p:nvPr/>
        </p:nvSpPr>
        <p:spPr>
          <a:xfrm>
            <a:off x="4464496" y="-12703"/>
            <a:ext cx="4679504" cy="54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데이터시각화</a:t>
            </a:r>
          </a:p>
        </p:txBody>
      </p:sp>
    </p:spTree>
    <p:extLst>
      <p:ext uri="{BB962C8B-B14F-4D97-AF65-F5344CB8AC3E}">
        <p14:creationId xmlns:p14="http://schemas.microsoft.com/office/powerpoint/2010/main" val="164839227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4"/>
          <p:cNvSpPr>
            <a:spLocks noChangeArrowheads="1"/>
          </p:cNvSpPr>
          <p:nvPr/>
        </p:nvSpPr>
        <p:spPr bwMode="auto">
          <a:xfrm>
            <a:off x="6331106" y="3594916"/>
            <a:ext cx="263214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굴림" pitchFamily="50" charset="-127"/>
              </a:rPr>
              <a:t>  </a:t>
            </a:r>
            <a:endParaRPr kumimoji="1" lang="ko-KR" altLang="ko-KR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굴림" pitchFamily="50" charset="-127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굴림" pitchFamily="50" charset="-127"/>
              </a:rPr>
              <a:t>  </a:t>
            </a:r>
            <a:endParaRPr kumimoji="1" lang="ko-KR" altLang="ko-KR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굴림" pitchFamily="50" charset="-127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굴림" pitchFamily="50" charset="-127"/>
              </a:rPr>
              <a:t>  </a:t>
            </a:r>
            <a:endParaRPr kumimoji="1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굴림" pitchFamily="50" charset="-127"/>
            </a:endParaRPr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3148015" y="154412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19" name="Rectangle 2"/>
          <p:cNvSpPr>
            <a:spLocks noChangeArrowheads="1"/>
          </p:cNvSpPr>
          <p:nvPr/>
        </p:nvSpPr>
        <p:spPr bwMode="auto">
          <a:xfrm>
            <a:off x="1808166" y="154412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23" name="Rectangle 4"/>
          <p:cNvSpPr>
            <a:spLocks noChangeArrowheads="1"/>
          </p:cNvSpPr>
          <p:nvPr/>
        </p:nvSpPr>
        <p:spPr bwMode="auto">
          <a:xfrm>
            <a:off x="2098678" y="1533009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ea typeface="나눔고딕" panose="020D0604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AC3A638-5701-4B4C-ADB8-4136E99570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0903" y="1963680"/>
            <a:ext cx="3978292" cy="319351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D715945-EE9C-4493-8436-9CBA8D7200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72000" y="1966123"/>
            <a:ext cx="4111854" cy="318862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814DDCF-BFD2-4D2F-9552-81C694AEB1AD}"/>
              </a:ext>
            </a:extLst>
          </p:cNvPr>
          <p:cNvSpPr txBox="1"/>
          <p:nvPr/>
        </p:nvSpPr>
        <p:spPr>
          <a:xfrm>
            <a:off x="368736" y="631747"/>
            <a:ext cx="8406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ea typeface="나눔고딕" panose="020D0604000000000000" pitchFamily="50" charset="-127"/>
              </a:rPr>
              <a:t>기미</a:t>
            </a:r>
            <a:r>
              <a:rPr lang="en-US" altLang="ko-KR" dirty="0">
                <a:ea typeface="나눔고딕" panose="020D0604000000000000" pitchFamily="50" charset="-127"/>
              </a:rPr>
              <a:t>&amp;</a:t>
            </a:r>
            <a:r>
              <a:rPr lang="ko-KR" altLang="en-US" dirty="0">
                <a:ea typeface="나눔고딕" panose="020D0604000000000000" pitchFamily="50" charset="-127"/>
              </a:rPr>
              <a:t>잡티 </a:t>
            </a:r>
            <a:r>
              <a:rPr lang="en-US" altLang="ko-KR" dirty="0">
                <a:ea typeface="나눔고딕" panose="020D0604000000000000" pitchFamily="50" charset="-127"/>
              </a:rPr>
              <a:t> </a:t>
            </a:r>
            <a:r>
              <a:rPr lang="ko-KR" altLang="en-US" dirty="0">
                <a:ea typeface="나눔고딕" panose="020D0604000000000000" pitchFamily="50" charset="-127"/>
              </a:rPr>
              <a:t>여부에 따른 앰플 구입 수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3BA941C-024C-4F5C-9054-837CB07D63A2}"/>
              </a:ext>
            </a:extLst>
          </p:cNvPr>
          <p:cNvSpPr/>
          <p:nvPr/>
        </p:nvSpPr>
        <p:spPr>
          <a:xfrm>
            <a:off x="0" y="-12703"/>
            <a:ext cx="4464496" cy="540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DATA 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전처리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96B74E9-ECAB-4DF1-A3EB-D6543C0F686A}"/>
              </a:ext>
            </a:extLst>
          </p:cNvPr>
          <p:cNvSpPr/>
          <p:nvPr/>
        </p:nvSpPr>
        <p:spPr>
          <a:xfrm>
            <a:off x="4464496" y="-12703"/>
            <a:ext cx="4679504" cy="54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데이터시각화</a:t>
            </a:r>
          </a:p>
        </p:txBody>
      </p:sp>
    </p:spTree>
    <p:extLst>
      <p:ext uri="{BB962C8B-B14F-4D97-AF65-F5344CB8AC3E}">
        <p14:creationId xmlns:p14="http://schemas.microsoft.com/office/powerpoint/2010/main" val="408579540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4"/>
          <p:cNvSpPr>
            <a:spLocks noChangeArrowheads="1"/>
          </p:cNvSpPr>
          <p:nvPr/>
        </p:nvSpPr>
        <p:spPr bwMode="auto">
          <a:xfrm>
            <a:off x="6331106" y="3594916"/>
            <a:ext cx="263214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굴림" pitchFamily="50" charset="-127"/>
              </a:rPr>
              <a:t>  </a:t>
            </a:r>
            <a:endParaRPr kumimoji="1" lang="ko-KR" altLang="ko-KR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굴림" pitchFamily="50" charset="-127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굴림" pitchFamily="50" charset="-127"/>
              </a:rPr>
              <a:t>  </a:t>
            </a:r>
            <a:endParaRPr kumimoji="1" lang="ko-KR" altLang="ko-KR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굴림" pitchFamily="50" charset="-127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굴림" pitchFamily="50" charset="-127"/>
              </a:rPr>
              <a:t>  </a:t>
            </a:r>
            <a:endParaRPr kumimoji="1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굴림" pitchFamily="50" charset="-127"/>
            </a:endParaRPr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3148015" y="154412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19" name="Rectangle 2"/>
          <p:cNvSpPr>
            <a:spLocks noChangeArrowheads="1"/>
          </p:cNvSpPr>
          <p:nvPr/>
        </p:nvSpPr>
        <p:spPr bwMode="auto">
          <a:xfrm>
            <a:off x="1808166" y="154412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23" name="Rectangle 4"/>
          <p:cNvSpPr>
            <a:spLocks noChangeArrowheads="1"/>
          </p:cNvSpPr>
          <p:nvPr/>
        </p:nvSpPr>
        <p:spPr bwMode="auto">
          <a:xfrm>
            <a:off x="2098678" y="1533009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ea typeface="나눔고딕" panose="020D0604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AC3A638-5701-4B4C-ADB8-4136E99570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4122" y="1827937"/>
            <a:ext cx="4111854" cy="317696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D715945-EE9C-4493-8436-9CBA8D7200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03815" y="1819664"/>
            <a:ext cx="4048223" cy="319351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D4CA3CE-E84B-44A9-99E0-FC3058C3A10C}"/>
              </a:ext>
            </a:extLst>
          </p:cNvPr>
          <p:cNvSpPr txBox="1"/>
          <p:nvPr/>
        </p:nvSpPr>
        <p:spPr>
          <a:xfrm>
            <a:off x="368736" y="631747"/>
            <a:ext cx="8406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ea typeface="나눔고딕" panose="020D0604000000000000" pitchFamily="50" charset="-127"/>
              </a:rPr>
              <a:t>여드름 </a:t>
            </a:r>
            <a:r>
              <a:rPr lang="en-US" altLang="ko-KR" dirty="0">
                <a:ea typeface="나눔고딕" panose="020D0604000000000000" pitchFamily="50" charset="-127"/>
              </a:rPr>
              <a:t> </a:t>
            </a:r>
            <a:r>
              <a:rPr lang="ko-KR" altLang="en-US" dirty="0">
                <a:ea typeface="나눔고딕" panose="020D0604000000000000" pitchFamily="50" charset="-127"/>
              </a:rPr>
              <a:t>여부에 따른 앰플 구입 수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4A2B6C5-4556-41EA-BF0A-F045486680FF}"/>
              </a:ext>
            </a:extLst>
          </p:cNvPr>
          <p:cNvSpPr/>
          <p:nvPr/>
        </p:nvSpPr>
        <p:spPr>
          <a:xfrm>
            <a:off x="0" y="-12703"/>
            <a:ext cx="4464496" cy="540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DATA 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전처리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D69206E-C212-466D-9304-4FF1BDF4CADD}"/>
              </a:ext>
            </a:extLst>
          </p:cNvPr>
          <p:cNvSpPr/>
          <p:nvPr/>
        </p:nvSpPr>
        <p:spPr>
          <a:xfrm>
            <a:off x="4464496" y="-12703"/>
            <a:ext cx="4679504" cy="54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데이터시각화</a:t>
            </a:r>
          </a:p>
        </p:txBody>
      </p:sp>
    </p:spTree>
    <p:extLst>
      <p:ext uri="{BB962C8B-B14F-4D97-AF65-F5344CB8AC3E}">
        <p14:creationId xmlns:p14="http://schemas.microsoft.com/office/powerpoint/2010/main" val="165219953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4"/>
          <p:cNvSpPr>
            <a:spLocks noChangeArrowheads="1"/>
          </p:cNvSpPr>
          <p:nvPr/>
        </p:nvSpPr>
        <p:spPr bwMode="auto">
          <a:xfrm>
            <a:off x="6331106" y="3594916"/>
            <a:ext cx="263214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굴림" pitchFamily="50" charset="-127"/>
              </a:rPr>
              <a:t>  </a:t>
            </a:r>
            <a:endParaRPr kumimoji="1" lang="ko-KR" altLang="ko-KR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굴림" pitchFamily="50" charset="-127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굴림" pitchFamily="50" charset="-127"/>
              </a:rPr>
              <a:t>  </a:t>
            </a:r>
            <a:endParaRPr kumimoji="1" lang="ko-KR" altLang="ko-KR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굴림" pitchFamily="50" charset="-127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굴림" pitchFamily="50" charset="-127"/>
              </a:rPr>
              <a:t>  </a:t>
            </a:r>
            <a:endParaRPr kumimoji="1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굴림" pitchFamily="50" charset="-127"/>
            </a:endParaRPr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3148015" y="154412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19" name="Rectangle 2"/>
          <p:cNvSpPr>
            <a:spLocks noChangeArrowheads="1"/>
          </p:cNvSpPr>
          <p:nvPr/>
        </p:nvSpPr>
        <p:spPr bwMode="auto">
          <a:xfrm>
            <a:off x="1808166" y="154412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23" name="Rectangle 4"/>
          <p:cNvSpPr>
            <a:spLocks noChangeArrowheads="1"/>
          </p:cNvSpPr>
          <p:nvPr/>
        </p:nvSpPr>
        <p:spPr bwMode="auto">
          <a:xfrm>
            <a:off x="2098678" y="1533009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ea typeface="나눔고딕" panose="020D0604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AC3A638-5701-4B4C-ADB8-4136E99570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4205" y="1819664"/>
            <a:ext cx="4091687" cy="319351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D715945-EE9C-4493-8436-9CBA8D7200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72000" y="1846885"/>
            <a:ext cx="4111854" cy="313906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541D480-CA66-4ADC-ACC6-9E657284EF98}"/>
              </a:ext>
            </a:extLst>
          </p:cNvPr>
          <p:cNvSpPr txBox="1"/>
          <p:nvPr/>
        </p:nvSpPr>
        <p:spPr>
          <a:xfrm>
            <a:off x="368736" y="631747"/>
            <a:ext cx="8406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ea typeface="나눔고딕" panose="020D0604000000000000" pitchFamily="50" charset="-127"/>
              </a:rPr>
              <a:t>여드름 여부에 따른 앰플 구입 수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AAF76E9-C12B-4DED-9960-3D2A7E3785CF}"/>
              </a:ext>
            </a:extLst>
          </p:cNvPr>
          <p:cNvSpPr/>
          <p:nvPr/>
        </p:nvSpPr>
        <p:spPr>
          <a:xfrm>
            <a:off x="0" y="-12703"/>
            <a:ext cx="4464496" cy="540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DATA 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전처리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F55720C-11C4-4C7E-84AE-6AB7A768A8AF}"/>
              </a:ext>
            </a:extLst>
          </p:cNvPr>
          <p:cNvSpPr/>
          <p:nvPr/>
        </p:nvSpPr>
        <p:spPr>
          <a:xfrm>
            <a:off x="4464496" y="-12703"/>
            <a:ext cx="4679504" cy="54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데이터시각화</a:t>
            </a:r>
          </a:p>
        </p:txBody>
      </p:sp>
    </p:spTree>
    <p:extLst>
      <p:ext uri="{BB962C8B-B14F-4D97-AF65-F5344CB8AC3E}">
        <p14:creationId xmlns:p14="http://schemas.microsoft.com/office/powerpoint/2010/main" val="362228881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4"/>
          <p:cNvSpPr>
            <a:spLocks noChangeArrowheads="1"/>
          </p:cNvSpPr>
          <p:nvPr/>
        </p:nvSpPr>
        <p:spPr bwMode="auto">
          <a:xfrm>
            <a:off x="6331106" y="3594916"/>
            <a:ext cx="263214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굴림" pitchFamily="50" charset="-127"/>
              </a:rPr>
              <a:t>  </a:t>
            </a:r>
            <a:endParaRPr kumimoji="1" lang="ko-KR" altLang="ko-KR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굴림" pitchFamily="50" charset="-127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굴림" pitchFamily="50" charset="-127"/>
              </a:rPr>
              <a:t>  </a:t>
            </a:r>
            <a:endParaRPr kumimoji="1" lang="ko-KR" altLang="ko-KR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굴림" pitchFamily="50" charset="-127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굴림" pitchFamily="50" charset="-127"/>
              </a:rPr>
              <a:t>  </a:t>
            </a:r>
            <a:endParaRPr kumimoji="1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굴림" pitchFamily="50" charset="-127"/>
            </a:endParaRPr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3148015" y="154412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19" name="Rectangle 2"/>
          <p:cNvSpPr>
            <a:spLocks noChangeArrowheads="1"/>
          </p:cNvSpPr>
          <p:nvPr/>
        </p:nvSpPr>
        <p:spPr bwMode="auto">
          <a:xfrm>
            <a:off x="1808166" y="154412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23" name="Rectangle 4"/>
          <p:cNvSpPr>
            <a:spLocks noChangeArrowheads="1"/>
          </p:cNvSpPr>
          <p:nvPr/>
        </p:nvSpPr>
        <p:spPr bwMode="auto">
          <a:xfrm>
            <a:off x="2098678" y="1533009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ea typeface="나눔고딕" panose="020D0604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AC3A638-5701-4B4C-ADB8-4136E99570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5937" y="1819664"/>
            <a:ext cx="4048223" cy="319351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D715945-EE9C-4493-8436-9CBA8D7200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03815" y="1819664"/>
            <a:ext cx="4048223" cy="319351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051FC95-957D-41CE-B94E-A21F42962949}"/>
              </a:ext>
            </a:extLst>
          </p:cNvPr>
          <p:cNvSpPr txBox="1"/>
          <p:nvPr/>
        </p:nvSpPr>
        <p:spPr>
          <a:xfrm>
            <a:off x="368736" y="631747"/>
            <a:ext cx="8406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ea typeface="나눔고딕" panose="020D0604000000000000" pitchFamily="50" charset="-127"/>
              </a:rPr>
              <a:t>좁쌀여드름 여부에 따른 앰플 구입 수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FD3F643-F4EE-4AD7-A200-13100C384E9C}"/>
              </a:ext>
            </a:extLst>
          </p:cNvPr>
          <p:cNvSpPr/>
          <p:nvPr/>
        </p:nvSpPr>
        <p:spPr>
          <a:xfrm>
            <a:off x="0" y="-12703"/>
            <a:ext cx="4464496" cy="540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DATA 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전처리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8AE2BE2-32AF-4998-8F06-CEB0A8DE546D}"/>
              </a:ext>
            </a:extLst>
          </p:cNvPr>
          <p:cNvSpPr/>
          <p:nvPr/>
        </p:nvSpPr>
        <p:spPr>
          <a:xfrm>
            <a:off x="4464496" y="-12703"/>
            <a:ext cx="4679504" cy="54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데이터시각화</a:t>
            </a:r>
          </a:p>
        </p:txBody>
      </p:sp>
    </p:spTree>
    <p:extLst>
      <p:ext uri="{BB962C8B-B14F-4D97-AF65-F5344CB8AC3E}">
        <p14:creationId xmlns:p14="http://schemas.microsoft.com/office/powerpoint/2010/main" val="328396603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4"/>
          <p:cNvSpPr>
            <a:spLocks noChangeArrowheads="1"/>
          </p:cNvSpPr>
          <p:nvPr/>
        </p:nvSpPr>
        <p:spPr bwMode="auto">
          <a:xfrm>
            <a:off x="6331106" y="3594916"/>
            <a:ext cx="263214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굴림" pitchFamily="50" charset="-127"/>
              </a:rPr>
              <a:t>  </a:t>
            </a:r>
            <a:endParaRPr kumimoji="1" lang="ko-KR" altLang="ko-KR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굴림" pitchFamily="50" charset="-127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굴림" pitchFamily="50" charset="-127"/>
              </a:rPr>
              <a:t>  </a:t>
            </a:r>
            <a:endParaRPr kumimoji="1" lang="ko-KR" altLang="ko-KR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굴림" pitchFamily="50" charset="-127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굴림" pitchFamily="50" charset="-127"/>
              </a:rPr>
              <a:t>  </a:t>
            </a:r>
            <a:endParaRPr kumimoji="1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굴림" pitchFamily="50" charset="-127"/>
            </a:endParaRPr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3148015" y="154412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19" name="Rectangle 2"/>
          <p:cNvSpPr>
            <a:spLocks noChangeArrowheads="1"/>
          </p:cNvSpPr>
          <p:nvPr/>
        </p:nvSpPr>
        <p:spPr bwMode="auto">
          <a:xfrm>
            <a:off x="1808166" y="154412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23" name="Rectangle 4"/>
          <p:cNvSpPr>
            <a:spLocks noChangeArrowheads="1"/>
          </p:cNvSpPr>
          <p:nvPr/>
        </p:nvSpPr>
        <p:spPr bwMode="auto">
          <a:xfrm>
            <a:off x="2098678" y="1533009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ea typeface="나눔고딕" panose="020D0604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AC3A638-5701-4B4C-ADB8-4136E99570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4263" y="1819664"/>
            <a:ext cx="3978292" cy="319351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D715945-EE9C-4493-8436-9CBA8D7200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72000" y="1822107"/>
            <a:ext cx="4111854" cy="318862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3C1DA39-BB0A-4A12-97D4-52ABF704B5BC}"/>
              </a:ext>
            </a:extLst>
          </p:cNvPr>
          <p:cNvSpPr txBox="1"/>
          <p:nvPr/>
        </p:nvSpPr>
        <p:spPr>
          <a:xfrm>
            <a:off x="368736" y="631747"/>
            <a:ext cx="8406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ea typeface="나눔고딕" panose="020D0604000000000000" pitchFamily="50" charset="-127"/>
              </a:rPr>
              <a:t>좁쌀여드름 </a:t>
            </a:r>
            <a:r>
              <a:rPr lang="en-US" altLang="ko-KR" dirty="0">
                <a:ea typeface="나눔고딕" panose="020D0604000000000000" pitchFamily="50" charset="-127"/>
              </a:rPr>
              <a:t> </a:t>
            </a:r>
            <a:r>
              <a:rPr lang="ko-KR" altLang="en-US" dirty="0">
                <a:ea typeface="나눔고딕" panose="020D0604000000000000" pitchFamily="50" charset="-127"/>
              </a:rPr>
              <a:t>여부에 따른 앰플 구입 수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EC35CD8-72C6-49AC-938F-1A379DF25A13}"/>
              </a:ext>
            </a:extLst>
          </p:cNvPr>
          <p:cNvSpPr/>
          <p:nvPr/>
        </p:nvSpPr>
        <p:spPr>
          <a:xfrm>
            <a:off x="0" y="-12703"/>
            <a:ext cx="4464496" cy="540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DATA 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전처리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922A9AC-8CDC-483E-9EA7-B5448C1382A2}"/>
              </a:ext>
            </a:extLst>
          </p:cNvPr>
          <p:cNvSpPr/>
          <p:nvPr/>
        </p:nvSpPr>
        <p:spPr>
          <a:xfrm>
            <a:off x="4464496" y="-12703"/>
            <a:ext cx="4679504" cy="54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데이터시각화</a:t>
            </a:r>
          </a:p>
        </p:txBody>
      </p:sp>
    </p:spTree>
    <p:extLst>
      <p:ext uri="{BB962C8B-B14F-4D97-AF65-F5344CB8AC3E}">
        <p14:creationId xmlns:p14="http://schemas.microsoft.com/office/powerpoint/2010/main" val="271630562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4"/>
          <p:cNvSpPr>
            <a:spLocks noChangeArrowheads="1"/>
          </p:cNvSpPr>
          <p:nvPr/>
        </p:nvSpPr>
        <p:spPr bwMode="auto">
          <a:xfrm>
            <a:off x="6331106" y="3594916"/>
            <a:ext cx="263214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굴림" pitchFamily="50" charset="-127"/>
              </a:rPr>
              <a:t>  </a:t>
            </a:r>
            <a:endParaRPr kumimoji="1" lang="ko-KR" altLang="ko-KR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굴림" pitchFamily="50" charset="-127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굴림" pitchFamily="50" charset="-127"/>
              </a:rPr>
              <a:t>  </a:t>
            </a:r>
            <a:endParaRPr kumimoji="1" lang="ko-KR" altLang="ko-KR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굴림" pitchFamily="50" charset="-127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굴림" pitchFamily="50" charset="-127"/>
              </a:rPr>
              <a:t>  </a:t>
            </a:r>
            <a:endParaRPr kumimoji="1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굴림" pitchFamily="50" charset="-127"/>
            </a:endParaRPr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3148015" y="154412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19" name="Rectangle 2"/>
          <p:cNvSpPr>
            <a:spLocks noChangeArrowheads="1"/>
          </p:cNvSpPr>
          <p:nvPr/>
        </p:nvSpPr>
        <p:spPr bwMode="auto">
          <a:xfrm>
            <a:off x="1808166" y="154412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23" name="Rectangle 4"/>
          <p:cNvSpPr>
            <a:spLocks noChangeArrowheads="1"/>
          </p:cNvSpPr>
          <p:nvPr/>
        </p:nvSpPr>
        <p:spPr bwMode="auto">
          <a:xfrm>
            <a:off x="2098678" y="1533009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ea typeface="나눔고딕" panose="020D0604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AC3A638-5701-4B4C-ADB8-4136E99570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5937" y="1819664"/>
            <a:ext cx="4048223" cy="319351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D715945-EE9C-4493-8436-9CBA8D7200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03815" y="1819664"/>
            <a:ext cx="4048223" cy="319351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0BC23DD-2A24-43C5-9E7F-9DF8906029CB}"/>
              </a:ext>
            </a:extLst>
          </p:cNvPr>
          <p:cNvSpPr txBox="1"/>
          <p:nvPr/>
        </p:nvSpPr>
        <p:spPr>
          <a:xfrm>
            <a:off x="368736" y="631747"/>
            <a:ext cx="8406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ea typeface="나눔고딕" panose="020D0604000000000000" pitchFamily="50" charset="-127"/>
              </a:rPr>
              <a:t>홍조</a:t>
            </a:r>
            <a:r>
              <a:rPr lang="en-US" altLang="ko-KR" dirty="0">
                <a:ea typeface="나눔고딕" panose="020D0604000000000000" pitchFamily="50" charset="-127"/>
              </a:rPr>
              <a:t>&amp;</a:t>
            </a:r>
            <a:r>
              <a:rPr lang="ko-KR" altLang="en-US" dirty="0">
                <a:ea typeface="나눔고딕" panose="020D0604000000000000" pitchFamily="50" charset="-127"/>
              </a:rPr>
              <a:t>예민 </a:t>
            </a:r>
            <a:r>
              <a:rPr lang="en-US" altLang="ko-KR" dirty="0">
                <a:ea typeface="나눔고딕" panose="020D0604000000000000" pitchFamily="50" charset="-127"/>
              </a:rPr>
              <a:t> </a:t>
            </a:r>
            <a:r>
              <a:rPr lang="ko-KR" altLang="en-US" dirty="0">
                <a:ea typeface="나눔고딕" panose="020D0604000000000000" pitchFamily="50" charset="-127"/>
              </a:rPr>
              <a:t>여부에 따른 앰플 구입 수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B6797BE-C8E3-4C56-A79B-D394BA6DAD41}"/>
              </a:ext>
            </a:extLst>
          </p:cNvPr>
          <p:cNvSpPr/>
          <p:nvPr/>
        </p:nvSpPr>
        <p:spPr>
          <a:xfrm>
            <a:off x="0" y="-12703"/>
            <a:ext cx="4464496" cy="540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DATA 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전처리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7D3856D-570E-47D1-A278-91C381D950F1}"/>
              </a:ext>
            </a:extLst>
          </p:cNvPr>
          <p:cNvSpPr/>
          <p:nvPr/>
        </p:nvSpPr>
        <p:spPr>
          <a:xfrm>
            <a:off x="4464496" y="-12703"/>
            <a:ext cx="4679504" cy="54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데이터시각화</a:t>
            </a:r>
          </a:p>
        </p:txBody>
      </p:sp>
    </p:spTree>
    <p:extLst>
      <p:ext uri="{BB962C8B-B14F-4D97-AF65-F5344CB8AC3E}">
        <p14:creationId xmlns:p14="http://schemas.microsoft.com/office/powerpoint/2010/main" val="33457910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3"/>
          <p:cNvSpPr>
            <a:spLocks noChangeArrowheads="1"/>
          </p:cNvSpPr>
          <p:nvPr/>
        </p:nvSpPr>
        <p:spPr bwMode="auto">
          <a:xfrm>
            <a:off x="1890713" y="3373766"/>
            <a:ext cx="263214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굴림" pitchFamily="50" charset="-127"/>
              </a:rPr>
              <a:t>  </a:t>
            </a:r>
            <a:endParaRPr kumimoji="1" lang="ko-KR" altLang="ko-KR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굴림" pitchFamily="50" charset="-127"/>
            </a:endParaRPr>
          </a:p>
        </p:txBody>
      </p:sp>
      <p:sp>
        <p:nvSpPr>
          <p:cNvPr id="17" name="Rectangle 4"/>
          <p:cNvSpPr>
            <a:spLocks noChangeArrowheads="1"/>
          </p:cNvSpPr>
          <p:nvPr/>
        </p:nvSpPr>
        <p:spPr bwMode="auto">
          <a:xfrm>
            <a:off x="6331106" y="3594916"/>
            <a:ext cx="263214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굴림" pitchFamily="50" charset="-127"/>
              </a:rPr>
              <a:t>  </a:t>
            </a:r>
            <a:endParaRPr kumimoji="1" lang="ko-KR" altLang="ko-KR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굴림" pitchFamily="50" charset="-127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굴림" pitchFamily="50" charset="-127"/>
              </a:rPr>
              <a:t>  </a:t>
            </a:r>
            <a:endParaRPr kumimoji="1" lang="ko-KR" altLang="ko-KR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굴림" pitchFamily="50" charset="-127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굴림" pitchFamily="50" charset="-127"/>
              </a:rPr>
              <a:t>  </a:t>
            </a:r>
            <a:endParaRPr kumimoji="1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굴림" pitchFamily="50" charset="-127"/>
            </a:endParaRPr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3148015" y="154412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19" name="Rectangle 2"/>
          <p:cNvSpPr>
            <a:spLocks noChangeArrowheads="1"/>
          </p:cNvSpPr>
          <p:nvPr/>
        </p:nvSpPr>
        <p:spPr bwMode="auto">
          <a:xfrm>
            <a:off x="1808166" y="154412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23" name="Rectangle 4"/>
          <p:cNvSpPr>
            <a:spLocks noChangeArrowheads="1"/>
          </p:cNvSpPr>
          <p:nvPr/>
        </p:nvSpPr>
        <p:spPr bwMode="auto">
          <a:xfrm>
            <a:off x="2098678" y="1533009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ea typeface="나눔고딕" panose="020D0604000000000000" pitchFamily="50" charset="-127"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282667" y="1968126"/>
            <a:ext cx="8614681" cy="2714651"/>
            <a:chOff x="100054" y="1864925"/>
            <a:chExt cx="8614681" cy="2714651"/>
          </a:xfrm>
        </p:grpSpPr>
        <p:pic>
          <p:nvPicPr>
            <p:cNvPr id="25" name="Picture 2" descr="C:\Users\roogl\Desktop\1429579820854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054" y="2671436"/>
              <a:ext cx="1704056" cy="9729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2" descr="C:\Users\roogl\Desktop\캡처1.JP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64"/>
            <a:stretch/>
          </p:blipFill>
          <p:spPr bwMode="auto">
            <a:xfrm>
              <a:off x="2080307" y="1864925"/>
              <a:ext cx="1869484" cy="9507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3" descr="C:\Users\roogl\Desktop\캡처2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19451" y="2734315"/>
              <a:ext cx="1933584" cy="9164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4" descr="C:\Users\roogl\Desktop\캡처3.JP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08430" y="3698482"/>
              <a:ext cx="1878218" cy="8810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3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04248" y="2035233"/>
              <a:ext cx="1910487" cy="23736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0" name="오른쪽 화살표 29"/>
            <p:cNvSpPr/>
            <p:nvPr/>
          </p:nvSpPr>
          <p:spPr>
            <a:xfrm>
              <a:off x="1437059" y="3122520"/>
              <a:ext cx="413640" cy="199059"/>
            </a:xfrm>
            <a:prstGeom prst="rightArrow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오른쪽 화살표 30"/>
            <p:cNvSpPr/>
            <p:nvPr/>
          </p:nvSpPr>
          <p:spPr>
            <a:xfrm>
              <a:off x="6390608" y="3157935"/>
              <a:ext cx="413640" cy="199059"/>
            </a:xfrm>
            <a:prstGeom prst="rightArrow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덧셈 기호 32"/>
            <p:cNvSpPr/>
            <p:nvPr/>
          </p:nvSpPr>
          <p:spPr>
            <a:xfrm>
              <a:off x="3968423" y="2984368"/>
              <a:ext cx="476082" cy="475362"/>
            </a:xfrm>
            <a:prstGeom prst="mathPlus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5" name="Picture 5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11709" y="2598688"/>
              <a:ext cx="1355651" cy="13901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59F836A1-46EA-48E9-9855-6A9E0EC14A6A}"/>
              </a:ext>
            </a:extLst>
          </p:cNvPr>
          <p:cNvSpPr/>
          <p:nvPr/>
        </p:nvSpPr>
        <p:spPr>
          <a:xfrm>
            <a:off x="4461465" y="-1274"/>
            <a:ext cx="4682535" cy="54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주제 선정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D1096315-1BE6-47E3-98D0-D45F7011CEEA}"/>
              </a:ext>
            </a:extLst>
          </p:cNvPr>
          <p:cNvSpPr/>
          <p:nvPr/>
        </p:nvSpPr>
        <p:spPr>
          <a:xfrm>
            <a:off x="-2535" y="-1274"/>
            <a:ext cx="4464000" cy="540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기획 의도</a:t>
            </a:r>
          </a:p>
        </p:txBody>
      </p:sp>
    </p:spTree>
    <p:extLst>
      <p:ext uri="{BB962C8B-B14F-4D97-AF65-F5344CB8AC3E}">
        <p14:creationId xmlns:p14="http://schemas.microsoft.com/office/powerpoint/2010/main" val="425475286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4"/>
          <p:cNvSpPr>
            <a:spLocks noChangeArrowheads="1"/>
          </p:cNvSpPr>
          <p:nvPr/>
        </p:nvSpPr>
        <p:spPr bwMode="auto">
          <a:xfrm>
            <a:off x="6331106" y="3594916"/>
            <a:ext cx="263214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굴림" pitchFamily="50" charset="-127"/>
              </a:rPr>
              <a:t>  </a:t>
            </a:r>
            <a:endParaRPr kumimoji="1" lang="ko-KR" altLang="ko-KR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굴림" pitchFamily="50" charset="-127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굴림" pitchFamily="50" charset="-127"/>
              </a:rPr>
              <a:t>  </a:t>
            </a:r>
            <a:endParaRPr kumimoji="1" lang="ko-KR" altLang="ko-KR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굴림" pitchFamily="50" charset="-127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굴림" pitchFamily="50" charset="-127"/>
              </a:rPr>
              <a:t>  </a:t>
            </a:r>
            <a:endParaRPr kumimoji="1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굴림" pitchFamily="50" charset="-127"/>
            </a:endParaRPr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3148015" y="154412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19" name="Rectangle 2"/>
          <p:cNvSpPr>
            <a:spLocks noChangeArrowheads="1"/>
          </p:cNvSpPr>
          <p:nvPr/>
        </p:nvSpPr>
        <p:spPr bwMode="auto">
          <a:xfrm>
            <a:off x="1808166" y="154412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23" name="Rectangle 4"/>
          <p:cNvSpPr>
            <a:spLocks noChangeArrowheads="1"/>
          </p:cNvSpPr>
          <p:nvPr/>
        </p:nvSpPr>
        <p:spPr bwMode="auto">
          <a:xfrm>
            <a:off x="2098678" y="1533009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ea typeface="나눔고딕" panose="020D0604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AC3A638-5701-4B4C-ADB8-4136E99570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0903" y="1819664"/>
            <a:ext cx="3978292" cy="319351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D715945-EE9C-4493-8436-9CBA8D7200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72000" y="1822107"/>
            <a:ext cx="4111854" cy="318862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C044E09-8F69-4B30-938B-EA1AAF203C67}"/>
              </a:ext>
            </a:extLst>
          </p:cNvPr>
          <p:cNvSpPr txBox="1"/>
          <p:nvPr/>
        </p:nvSpPr>
        <p:spPr>
          <a:xfrm>
            <a:off x="368736" y="631747"/>
            <a:ext cx="8406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ea typeface="나눔고딕" panose="020D0604000000000000" pitchFamily="50" charset="-127"/>
              </a:rPr>
              <a:t>홍조</a:t>
            </a:r>
            <a:r>
              <a:rPr lang="en-US" altLang="ko-KR" dirty="0">
                <a:ea typeface="나눔고딕" panose="020D0604000000000000" pitchFamily="50" charset="-127"/>
              </a:rPr>
              <a:t>&amp;</a:t>
            </a:r>
            <a:r>
              <a:rPr lang="ko-KR" altLang="en-US" dirty="0">
                <a:ea typeface="나눔고딕" panose="020D0604000000000000" pitchFamily="50" charset="-127"/>
              </a:rPr>
              <a:t>예민 </a:t>
            </a:r>
            <a:r>
              <a:rPr lang="en-US" altLang="ko-KR" dirty="0">
                <a:ea typeface="나눔고딕" panose="020D0604000000000000" pitchFamily="50" charset="-127"/>
              </a:rPr>
              <a:t> </a:t>
            </a:r>
            <a:r>
              <a:rPr lang="ko-KR" altLang="en-US" dirty="0">
                <a:ea typeface="나눔고딕" panose="020D0604000000000000" pitchFamily="50" charset="-127"/>
              </a:rPr>
              <a:t>여부에 따른 앰플 구입 수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AFF4DC6-87DC-4256-AEA1-E2D03CF07C1A}"/>
              </a:ext>
            </a:extLst>
          </p:cNvPr>
          <p:cNvSpPr/>
          <p:nvPr/>
        </p:nvSpPr>
        <p:spPr>
          <a:xfrm>
            <a:off x="0" y="-12703"/>
            <a:ext cx="4464496" cy="540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DATA 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전처리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FE0C6BA-4315-4615-9690-FD8EB863E327}"/>
              </a:ext>
            </a:extLst>
          </p:cNvPr>
          <p:cNvSpPr/>
          <p:nvPr/>
        </p:nvSpPr>
        <p:spPr>
          <a:xfrm>
            <a:off x="4464496" y="-12703"/>
            <a:ext cx="4679504" cy="54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데이터시각화</a:t>
            </a:r>
          </a:p>
        </p:txBody>
      </p:sp>
    </p:spTree>
    <p:extLst>
      <p:ext uri="{BB962C8B-B14F-4D97-AF65-F5344CB8AC3E}">
        <p14:creationId xmlns:p14="http://schemas.microsoft.com/office/powerpoint/2010/main" val="284190061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실내이(가) 표시된 사진&#10;&#10;자동 생성된 설명">
            <a:extLst>
              <a:ext uri="{FF2B5EF4-FFF2-40B4-BE49-F238E27FC236}">
                <a16:creationId xmlns:a16="http://schemas.microsoft.com/office/drawing/2014/main" id="{5051A797-AB3A-454E-8145-A14A59DDDB9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CBF23-493B-46C5-9C3C-D1EF9512374D}"/>
              </a:ext>
            </a:extLst>
          </p:cNvPr>
          <p:cNvSpPr/>
          <p:nvPr/>
        </p:nvSpPr>
        <p:spPr>
          <a:xfrm>
            <a:off x="0" y="-8895"/>
            <a:ext cx="9150170" cy="6866895"/>
          </a:xfrm>
          <a:prstGeom prst="rect">
            <a:avLst/>
          </a:prstGeom>
          <a:solidFill>
            <a:schemeClr val="tx2">
              <a:lumMod val="5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222634" y="6326168"/>
            <a:ext cx="8597838" cy="7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627784" y="5526577"/>
            <a:ext cx="664373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ko-KR" altLang="en-US" sz="44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모델링</a:t>
            </a:r>
            <a:r>
              <a:rPr lang="en-US" altLang="ko-KR" sz="44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4400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머신러닝</a:t>
            </a:r>
            <a:r>
              <a:rPr lang="en-US" altLang="ko-KR" sz="44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44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딥러닝</a:t>
            </a:r>
            <a:endParaRPr lang="en-US" altLang="ko-KR" sz="44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 flipV="1">
            <a:off x="214283" y="946702"/>
            <a:ext cx="2592288" cy="7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6CAE3E-5C1C-4239-AF15-0A06967EFDCA}"/>
              </a:ext>
            </a:extLst>
          </p:cNvPr>
          <p:cNvSpPr txBox="1"/>
          <p:nvPr/>
        </p:nvSpPr>
        <p:spPr>
          <a:xfrm>
            <a:off x="214283" y="260697"/>
            <a:ext cx="23042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04.</a:t>
            </a:r>
          </a:p>
        </p:txBody>
      </p:sp>
    </p:spTree>
    <p:extLst>
      <p:ext uri="{BB962C8B-B14F-4D97-AF65-F5344CB8AC3E}">
        <p14:creationId xmlns:p14="http://schemas.microsoft.com/office/powerpoint/2010/main" val="287067361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>
            <a:extLst>
              <a:ext uri="{FF2B5EF4-FFF2-40B4-BE49-F238E27FC236}">
                <a16:creationId xmlns:a16="http://schemas.microsoft.com/office/drawing/2014/main" id="{59E08084-1EDF-492C-925C-2EE952BABB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037" y="2314057"/>
            <a:ext cx="2857500" cy="16002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A7F2EAA-A04E-4DDA-B545-62D1A701EE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928" y="603920"/>
            <a:ext cx="4017386" cy="2249736"/>
          </a:xfrm>
          <a:prstGeom prst="rect">
            <a:avLst/>
          </a:prstGeom>
        </p:spPr>
      </p:pic>
      <p:sp>
        <p:nvSpPr>
          <p:cNvPr id="14" name="Rectangle 3"/>
          <p:cNvSpPr>
            <a:spLocks noChangeArrowheads="1"/>
          </p:cNvSpPr>
          <p:nvPr/>
        </p:nvSpPr>
        <p:spPr bwMode="auto">
          <a:xfrm>
            <a:off x="1890713" y="3373766"/>
            <a:ext cx="263214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굴림" pitchFamily="50" charset="-127"/>
              </a:rPr>
              <a:t>  </a:t>
            </a:r>
            <a:endParaRPr kumimoji="1" lang="ko-KR" altLang="ko-KR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굴림" pitchFamily="50" charset="-127"/>
            </a:endParaRPr>
          </a:p>
        </p:txBody>
      </p:sp>
      <p:sp>
        <p:nvSpPr>
          <p:cNvPr id="17" name="Rectangle 4"/>
          <p:cNvSpPr>
            <a:spLocks noChangeArrowheads="1"/>
          </p:cNvSpPr>
          <p:nvPr/>
        </p:nvSpPr>
        <p:spPr bwMode="auto">
          <a:xfrm>
            <a:off x="6331106" y="3594916"/>
            <a:ext cx="263214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굴림" pitchFamily="50" charset="-127"/>
              </a:rPr>
              <a:t>  </a:t>
            </a:r>
            <a:endParaRPr kumimoji="1" lang="ko-KR" altLang="ko-KR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굴림" pitchFamily="50" charset="-127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굴림" pitchFamily="50" charset="-127"/>
              </a:rPr>
              <a:t>  </a:t>
            </a:r>
            <a:endParaRPr kumimoji="1" lang="ko-KR" altLang="ko-KR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굴림" pitchFamily="50" charset="-127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굴림" pitchFamily="50" charset="-127"/>
              </a:rPr>
              <a:t>  </a:t>
            </a:r>
            <a:endParaRPr kumimoji="1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굴림" pitchFamily="50" charset="-127"/>
            </a:endParaRPr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3148015" y="154412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19" name="Rectangle 2"/>
          <p:cNvSpPr>
            <a:spLocks noChangeArrowheads="1"/>
          </p:cNvSpPr>
          <p:nvPr/>
        </p:nvSpPr>
        <p:spPr bwMode="auto">
          <a:xfrm>
            <a:off x="1808166" y="154412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23" name="Rectangle 4"/>
          <p:cNvSpPr>
            <a:spLocks noChangeArrowheads="1"/>
          </p:cNvSpPr>
          <p:nvPr/>
        </p:nvSpPr>
        <p:spPr bwMode="auto">
          <a:xfrm>
            <a:off x="2098678" y="1533009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BFECBDF6-6A90-4539-B838-7970A660DD60}"/>
              </a:ext>
            </a:extLst>
          </p:cNvPr>
          <p:cNvSpPr/>
          <p:nvPr/>
        </p:nvSpPr>
        <p:spPr>
          <a:xfrm>
            <a:off x="3131632" y="0"/>
            <a:ext cx="3024544" cy="540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머신러닝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B9A9609-8FE9-4D44-98A7-20317647702A}"/>
              </a:ext>
            </a:extLst>
          </p:cNvPr>
          <p:cNvSpPr/>
          <p:nvPr/>
        </p:nvSpPr>
        <p:spPr>
          <a:xfrm>
            <a:off x="0" y="0"/>
            <a:ext cx="3131632" cy="54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사용 툴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3205DC98-AD15-4F26-8D40-59DB62BEDAC4}"/>
              </a:ext>
            </a:extLst>
          </p:cNvPr>
          <p:cNvSpPr/>
          <p:nvPr/>
        </p:nvSpPr>
        <p:spPr>
          <a:xfrm>
            <a:off x="6156176" y="-4302"/>
            <a:ext cx="2987432" cy="540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딥러닝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00F3DDE-AB66-4EA7-9BAB-F0E1DEA6DC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462" y="989061"/>
            <a:ext cx="2914650" cy="1571625"/>
          </a:xfrm>
          <a:prstGeom prst="rect">
            <a:avLst/>
          </a:prstGeom>
        </p:spPr>
      </p:pic>
      <p:pic>
        <p:nvPicPr>
          <p:cNvPr id="6" name="그림 5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E971816A-DBCE-4ADD-B28E-EA11777BC2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7944" y="2626322"/>
            <a:ext cx="3971925" cy="1152525"/>
          </a:xfrm>
          <a:prstGeom prst="rect">
            <a:avLst/>
          </a:prstGeom>
        </p:spPr>
      </p:pic>
      <p:sp>
        <p:nvSpPr>
          <p:cNvPr id="20" name="Rectangle 3">
            <a:extLst>
              <a:ext uri="{FF2B5EF4-FFF2-40B4-BE49-F238E27FC236}">
                <a16:creationId xmlns:a16="http://schemas.microsoft.com/office/drawing/2014/main" id="{9B0EA771-5755-43D8-9EE0-4AD9F3D6FB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90713" y="3741629"/>
            <a:ext cx="263214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굴림" pitchFamily="50" charset="-127"/>
              </a:rPr>
              <a:t>  </a:t>
            </a:r>
            <a:endParaRPr kumimoji="1" lang="ko-KR" altLang="ko-KR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굴림" pitchFamily="50" charset="-127"/>
            </a:endParaRPr>
          </a:p>
        </p:txBody>
      </p:sp>
      <p:sp>
        <p:nvSpPr>
          <p:cNvPr id="21" name="Rectangle 4">
            <a:extLst>
              <a:ext uri="{FF2B5EF4-FFF2-40B4-BE49-F238E27FC236}">
                <a16:creationId xmlns:a16="http://schemas.microsoft.com/office/drawing/2014/main" id="{C7786F08-8F87-4CC4-AE79-499FA88A1A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31106" y="3962779"/>
            <a:ext cx="263214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굴림" pitchFamily="50" charset="-127"/>
              </a:rPr>
              <a:t>  </a:t>
            </a:r>
            <a:endParaRPr kumimoji="1" lang="ko-KR" altLang="ko-KR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굴림" pitchFamily="50" charset="-127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굴림" pitchFamily="50" charset="-127"/>
              </a:rPr>
              <a:t>  </a:t>
            </a:r>
            <a:endParaRPr kumimoji="1" lang="ko-KR" altLang="ko-KR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굴림" pitchFamily="50" charset="-127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굴림" pitchFamily="50" charset="-127"/>
              </a:rPr>
              <a:t>  </a:t>
            </a:r>
            <a:endParaRPr kumimoji="1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굴림" pitchFamily="50" charset="-127"/>
            </a:endParaRPr>
          </a:p>
        </p:txBody>
      </p:sp>
      <p:sp>
        <p:nvSpPr>
          <p:cNvPr id="22" name="文本框 23">
            <a:extLst>
              <a:ext uri="{FF2B5EF4-FFF2-40B4-BE49-F238E27FC236}">
                <a16:creationId xmlns:a16="http://schemas.microsoft.com/office/drawing/2014/main" id="{4F6254F4-26E1-43BB-B706-307512B79241}"/>
              </a:ext>
            </a:extLst>
          </p:cNvPr>
          <p:cNvSpPr txBox="1"/>
          <p:nvPr/>
        </p:nvSpPr>
        <p:spPr>
          <a:xfrm>
            <a:off x="928105" y="3886454"/>
            <a:ext cx="34735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Python </a:t>
            </a:r>
            <a:r>
              <a:rPr lang="ko-KR" altLang="en-US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이용</a:t>
            </a:r>
            <a:endParaRPr lang="zh-CN" altLang="en-US" sz="2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4" name="文本框 24">
            <a:extLst>
              <a:ext uri="{FF2B5EF4-FFF2-40B4-BE49-F238E27FC236}">
                <a16:creationId xmlns:a16="http://schemas.microsoft.com/office/drawing/2014/main" id="{D1FDE1A0-55F1-47E0-8F04-2DF41D9C2F04}"/>
              </a:ext>
            </a:extLst>
          </p:cNvPr>
          <p:cNvSpPr txBox="1"/>
          <p:nvPr/>
        </p:nvSpPr>
        <p:spPr>
          <a:xfrm>
            <a:off x="925439" y="4516250"/>
            <a:ext cx="7246961" cy="12903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파이썬에서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제공하는 </a:t>
            </a:r>
            <a:r>
              <a:rPr lang="en-US" altLang="ko-KR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sklearn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Google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의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TensorFlow, </a:t>
            </a:r>
            <a:r>
              <a:rPr lang="en-US" altLang="ko-KR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Keras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활용하여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분류 알고리즘 모델링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</a:p>
          <a:p>
            <a:pPr>
              <a:lnSpc>
                <a:spcPct val="150000"/>
              </a:lnSpc>
            </a:pP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5" name="矩形 17">
            <a:extLst>
              <a:ext uri="{FF2B5EF4-FFF2-40B4-BE49-F238E27FC236}">
                <a16:creationId xmlns:a16="http://schemas.microsoft.com/office/drawing/2014/main" id="{939B5A22-B5E9-455E-991B-96539CDC0D1E}"/>
              </a:ext>
            </a:extLst>
          </p:cNvPr>
          <p:cNvSpPr/>
          <p:nvPr/>
        </p:nvSpPr>
        <p:spPr>
          <a:xfrm>
            <a:off x="1026340" y="4319385"/>
            <a:ext cx="3473574" cy="45719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96651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/>
        </p:nvGrpSpPr>
        <p:grpSpPr>
          <a:xfrm>
            <a:off x="207784" y="1996219"/>
            <a:ext cx="4174708" cy="3449005"/>
            <a:chOff x="235394" y="1513157"/>
            <a:chExt cx="5056659" cy="3799366"/>
          </a:xfrm>
        </p:grpSpPr>
        <p:pic>
          <p:nvPicPr>
            <p:cNvPr id="1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7518" y="1637442"/>
              <a:ext cx="4824535" cy="36750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" name="TextBox 17"/>
            <p:cNvSpPr txBox="1"/>
            <p:nvPr/>
          </p:nvSpPr>
          <p:spPr>
            <a:xfrm>
              <a:off x="2591780" y="4941168"/>
              <a:ext cx="1015883" cy="2927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50" dirty="0"/>
                <a:t>이웃 개수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35394" y="2818269"/>
              <a:ext cx="434383" cy="1094019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ko-KR" altLang="en-US" sz="1050" dirty="0"/>
                <a:t>훈련정확도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768917" y="1513157"/>
              <a:ext cx="2798300" cy="2927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50" dirty="0"/>
                <a:t>최적의 이웃개수에 대한  </a:t>
              </a:r>
              <a:r>
                <a:rPr lang="ko-KR" altLang="en-US" sz="1050" dirty="0" err="1"/>
                <a:t>선그래프</a:t>
              </a:r>
              <a:endParaRPr lang="ko-KR" altLang="en-US" sz="1050" dirty="0"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8F97C7E3-CEB5-4DCC-95A5-DACCD1CF640E}"/>
              </a:ext>
            </a:extLst>
          </p:cNvPr>
          <p:cNvSpPr txBox="1"/>
          <p:nvPr/>
        </p:nvSpPr>
        <p:spPr>
          <a:xfrm>
            <a:off x="4447556" y="3180979"/>
            <a:ext cx="27978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ea typeface="나눔고딕" panose="020D0604000000000000" pitchFamily="50" charset="-127"/>
              </a:rPr>
              <a:t>최적의 이웃의 개수는  </a:t>
            </a:r>
            <a:r>
              <a:rPr lang="en-US" altLang="ko-KR" sz="1400" dirty="0">
                <a:ea typeface="나눔고딕" panose="020D0604000000000000" pitchFamily="50" charset="-127"/>
              </a:rPr>
              <a:t>25</a:t>
            </a:r>
            <a:r>
              <a:rPr lang="ko-KR" altLang="en-US" sz="1400" dirty="0">
                <a:ea typeface="나눔고딕" panose="020D0604000000000000" pitchFamily="50" charset="-127"/>
              </a:rPr>
              <a:t>개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2271739"/>
            <a:ext cx="4429125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8F97C7E3-CEB5-4DCC-95A5-DACCD1CF640E}"/>
              </a:ext>
            </a:extLst>
          </p:cNvPr>
          <p:cNvSpPr txBox="1"/>
          <p:nvPr/>
        </p:nvSpPr>
        <p:spPr>
          <a:xfrm>
            <a:off x="4447556" y="3641156"/>
            <a:ext cx="27978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ea typeface="나눔고딕" panose="020D0604000000000000" pitchFamily="50" charset="-127"/>
              </a:rPr>
              <a:t>훈련 정확도      </a:t>
            </a:r>
            <a:r>
              <a:rPr lang="en-US" altLang="ko-KR" sz="1400" dirty="0">
                <a:ea typeface="나눔고딕" panose="020D0604000000000000" pitchFamily="50" charset="-127"/>
              </a:rPr>
              <a:t>:  73.83%</a:t>
            </a:r>
          </a:p>
          <a:p>
            <a:r>
              <a:rPr lang="ko-KR" altLang="en-US" sz="1400" dirty="0">
                <a:ea typeface="나눔고딕" panose="020D0604000000000000" pitchFamily="50" charset="-127"/>
              </a:rPr>
              <a:t>테스트 정확도 </a:t>
            </a:r>
            <a:r>
              <a:rPr lang="en-US" altLang="ko-KR" sz="1400" dirty="0">
                <a:ea typeface="나눔고딕" panose="020D0604000000000000" pitchFamily="50" charset="-127"/>
              </a:rPr>
              <a:t>:   </a:t>
            </a:r>
            <a:r>
              <a:rPr lang="en-US" altLang="ko-KR" sz="1400" dirty="0"/>
              <a:t>72.31%</a:t>
            </a:r>
            <a:endParaRPr lang="ko-KR" altLang="en-US" sz="1400" dirty="0">
              <a:ea typeface="나눔고딕" panose="020D0604000000000000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44292" y="725107"/>
            <a:ext cx="8406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ea typeface="나눔고딕" panose="020D0604000000000000" pitchFamily="50" charset="-127"/>
              </a:rPr>
              <a:t>KNN </a:t>
            </a:r>
            <a:r>
              <a:rPr lang="ko-KR" altLang="en-US" dirty="0">
                <a:ea typeface="나눔고딕" panose="020D0604000000000000" pitchFamily="50" charset="-127"/>
              </a:rPr>
              <a:t>모델링</a:t>
            </a:r>
            <a:endParaRPr lang="en-US" altLang="ko-KR" dirty="0">
              <a:ea typeface="나눔고딕" panose="020D0604000000000000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63353CD3-AC45-4C37-BA05-94B611C5642E}"/>
              </a:ext>
            </a:extLst>
          </p:cNvPr>
          <p:cNvSpPr/>
          <p:nvPr/>
        </p:nvSpPr>
        <p:spPr>
          <a:xfrm>
            <a:off x="0" y="0"/>
            <a:ext cx="3132000" cy="540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사용 툴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4B8D721A-CE94-42AD-AF60-4338CCEDB30F}"/>
              </a:ext>
            </a:extLst>
          </p:cNvPr>
          <p:cNvSpPr/>
          <p:nvPr/>
        </p:nvSpPr>
        <p:spPr>
          <a:xfrm>
            <a:off x="3132000" y="0"/>
            <a:ext cx="2880000" cy="54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머신 러닝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E12754B-CB96-4BB5-B492-10474D8A895E}"/>
              </a:ext>
            </a:extLst>
          </p:cNvPr>
          <p:cNvSpPr/>
          <p:nvPr/>
        </p:nvSpPr>
        <p:spPr>
          <a:xfrm>
            <a:off x="6012000" y="0"/>
            <a:ext cx="3132000" cy="540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딥러닝</a:t>
            </a:r>
          </a:p>
        </p:txBody>
      </p:sp>
    </p:spTree>
    <p:extLst>
      <p:ext uri="{BB962C8B-B14F-4D97-AF65-F5344CB8AC3E}">
        <p14:creationId xmlns:p14="http://schemas.microsoft.com/office/powerpoint/2010/main" val="172254756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4722" y="717927"/>
            <a:ext cx="8406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ea typeface="나눔고딕" panose="020D0604000000000000" pitchFamily="50" charset="-127"/>
              </a:rPr>
              <a:t>SVM </a:t>
            </a:r>
            <a:r>
              <a:rPr lang="ko-KR" altLang="en-US" dirty="0">
                <a:ea typeface="나눔고딕" panose="020D0604000000000000" pitchFamily="50" charset="-127"/>
              </a:rPr>
              <a:t>외 </a:t>
            </a:r>
            <a:r>
              <a:rPr lang="en-US" altLang="ko-KR" dirty="0">
                <a:ea typeface="나눔고딕" panose="020D0604000000000000" pitchFamily="50" charset="-127"/>
              </a:rPr>
              <a:t>3</a:t>
            </a:r>
            <a:r>
              <a:rPr lang="ko-KR" altLang="en-US" dirty="0">
                <a:ea typeface="나눔고딕" panose="020D0604000000000000" pitchFamily="50" charset="-127"/>
              </a:rPr>
              <a:t>개 모델링</a:t>
            </a:r>
            <a:endParaRPr lang="en-US" altLang="ko-KR" dirty="0">
              <a:ea typeface="나눔고딕" panose="020D0604000000000000" pitchFamily="50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205154" y="1628800"/>
            <a:ext cx="4222832" cy="4273475"/>
            <a:chOff x="89353" y="1176338"/>
            <a:chExt cx="5262205" cy="4273475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354" y="1176338"/>
              <a:ext cx="5228867" cy="1104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1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354" y="2348880"/>
              <a:ext cx="5262204" cy="857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2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354" y="3253564"/>
              <a:ext cx="5228867" cy="895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3" name="Picture 5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353" y="4221088"/>
              <a:ext cx="5228867" cy="1228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53" y="1301707"/>
            <a:ext cx="396240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1646312"/>
            <a:ext cx="4757881" cy="42687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63353CD3-AC45-4C37-BA05-94B611C5642E}"/>
              </a:ext>
            </a:extLst>
          </p:cNvPr>
          <p:cNvSpPr/>
          <p:nvPr/>
        </p:nvSpPr>
        <p:spPr>
          <a:xfrm>
            <a:off x="0" y="0"/>
            <a:ext cx="3132000" cy="540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사용 툴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8D721A-CE94-42AD-AF60-4338CCEDB30F}"/>
              </a:ext>
            </a:extLst>
          </p:cNvPr>
          <p:cNvSpPr/>
          <p:nvPr/>
        </p:nvSpPr>
        <p:spPr>
          <a:xfrm>
            <a:off x="3132000" y="0"/>
            <a:ext cx="2880000" cy="54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머신 러닝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E12754B-CB96-4BB5-B492-10474D8A895E}"/>
              </a:ext>
            </a:extLst>
          </p:cNvPr>
          <p:cNvSpPr/>
          <p:nvPr/>
        </p:nvSpPr>
        <p:spPr>
          <a:xfrm>
            <a:off x="6012000" y="0"/>
            <a:ext cx="3132000" cy="540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딥러닝</a:t>
            </a:r>
          </a:p>
        </p:txBody>
      </p:sp>
    </p:spTree>
    <p:extLst>
      <p:ext uri="{BB962C8B-B14F-4D97-AF65-F5344CB8AC3E}">
        <p14:creationId xmlns:p14="http://schemas.microsoft.com/office/powerpoint/2010/main" val="374649656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3"/>
          <p:cNvSpPr>
            <a:spLocks noChangeArrowheads="1"/>
          </p:cNvSpPr>
          <p:nvPr/>
        </p:nvSpPr>
        <p:spPr bwMode="auto">
          <a:xfrm>
            <a:off x="1890713" y="3373766"/>
            <a:ext cx="263214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굴림" pitchFamily="50" charset="-127"/>
              </a:rPr>
              <a:t>  </a:t>
            </a:r>
            <a:endParaRPr kumimoji="1" lang="ko-KR" altLang="ko-KR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굴림" pitchFamily="50" charset="-127"/>
            </a:endParaRPr>
          </a:p>
        </p:txBody>
      </p:sp>
      <p:sp>
        <p:nvSpPr>
          <p:cNvPr id="17" name="Rectangle 4"/>
          <p:cNvSpPr>
            <a:spLocks noChangeArrowheads="1"/>
          </p:cNvSpPr>
          <p:nvPr/>
        </p:nvSpPr>
        <p:spPr bwMode="auto">
          <a:xfrm>
            <a:off x="6331106" y="3594916"/>
            <a:ext cx="263214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굴림" pitchFamily="50" charset="-127"/>
              </a:rPr>
              <a:t>  </a:t>
            </a:r>
            <a:endParaRPr kumimoji="1" lang="ko-KR" altLang="ko-KR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굴림" pitchFamily="50" charset="-127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굴림" pitchFamily="50" charset="-127"/>
              </a:rPr>
              <a:t>  </a:t>
            </a:r>
            <a:endParaRPr kumimoji="1" lang="ko-KR" altLang="ko-KR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굴림" pitchFamily="50" charset="-127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굴림" pitchFamily="50" charset="-127"/>
              </a:rPr>
              <a:t>  </a:t>
            </a:r>
            <a:endParaRPr kumimoji="1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굴림" pitchFamily="50" charset="-127"/>
            </a:endParaRPr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3148015" y="154412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19" name="Rectangle 2"/>
          <p:cNvSpPr>
            <a:spLocks noChangeArrowheads="1"/>
          </p:cNvSpPr>
          <p:nvPr/>
        </p:nvSpPr>
        <p:spPr bwMode="auto">
          <a:xfrm>
            <a:off x="1808166" y="154412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23" name="Rectangle 4"/>
          <p:cNvSpPr>
            <a:spLocks noChangeArrowheads="1"/>
          </p:cNvSpPr>
          <p:nvPr/>
        </p:nvSpPr>
        <p:spPr bwMode="auto">
          <a:xfrm>
            <a:off x="2098678" y="1533009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ea typeface="나눔고딕" panose="020D0604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DA65ECC-51D0-4C75-A04B-ABADB293CA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1" y="1488108"/>
            <a:ext cx="8231233" cy="356716"/>
          </a:xfrm>
          <a:prstGeom prst="rect">
            <a:avLst/>
          </a:prstGeom>
        </p:spPr>
      </p:pic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8D97411C-06E7-4426-9AA1-0B7A56962B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2325521"/>
            <a:ext cx="3611757" cy="615337"/>
          </a:xfrm>
          <a:prstGeom prst="rect">
            <a:avLst/>
          </a:prstGeom>
        </p:spPr>
      </p:pic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D5BD1CE7-8A9C-4E7B-8DE2-6D9C6A4754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3499125"/>
            <a:ext cx="5939330" cy="173007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6B154CC-B50B-4D90-8FA5-0AD58B40E7C7}"/>
              </a:ext>
            </a:extLst>
          </p:cNvPr>
          <p:cNvSpPr txBox="1"/>
          <p:nvPr/>
        </p:nvSpPr>
        <p:spPr>
          <a:xfrm>
            <a:off x="467544" y="1916832"/>
            <a:ext cx="8406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ea typeface="나눔고딕" panose="020D0604000000000000" pitchFamily="50" charset="-127"/>
              </a:rPr>
              <a:t>모듈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ADD7083-DB78-4260-9B69-8E8C9D9B6AA8}"/>
              </a:ext>
            </a:extLst>
          </p:cNvPr>
          <p:cNvSpPr txBox="1"/>
          <p:nvPr/>
        </p:nvSpPr>
        <p:spPr>
          <a:xfrm>
            <a:off x="467544" y="764704"/>
            <a:ext cx="8406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ea typeface="나눔고딕" panose="020D0604000000000000" pitchFamily="50" charset="-127"/>
              </a:rPr>
              <a:t># </a:t>
            </a:r>
            <a:r>
              <a:rPr lang="ko-KR" altLang="en-US" dirty="0">
                <a:ea typeface="나눔고딕" panose="020D0604000000000000" pitchFamily="50" charset="-127"/>
              </a:rPr>
              <a:t>코드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F121C4D-2DA5-4F0C-A70B-D852D320B9A8}"/>
              </a:ext>
            </a:extLst>
          </p:cNvPr>
          <p:cNvSpPr/>
          <p:nvPr/>
        </p:nvSpPr>
        <p:spPr>
          <a:xfrm>
            <a:off x="0" y="0"/>
            <a:ext cx="3132000" cy="540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사용 툴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E89B4D7-A586-43D6-A539-C3F2096FD74A}"/>
              </a:ext>
            </a:extLst>
          </p:cNvPr>
          <p:cNvSpPr/>
          <p:nvPr/>
        </p:nvSpPr>
        <p:spPr>
          <a:xfrm>
            <a:off x="3132000" y="0"/>
            <a:ext cx="2880000" cy="540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머신 러닝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6F65F82-D25B-45C6-A6A9-E25F8C1C5CA2}"/>
              </a:ext>
            </a:extLst>
          </p:cNvPr>
          <p:cNvSpPr/>
          <p:nvPr/>
        </p:nvSpPr>
        <p:spPr>
          <a:xfrm>
            <a:off x="6012000" y="0"/>
            <a:ext cx="3132000" cy="54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딥러닝</a:t>
            </a:r>
          </a:p>
        </p:txBody>
      </p:sp>
    </p:spTree>
    <p:extLst>
      <p:ext uri="{BB962C8B-B14F-4D97-AF65-F5344CB8AC3E}">
        <p14:creationId xmlns:p14="http://schemas.microsoft.com/office/powerpoint/2010/main" val="265251491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3"/>
          <p:cNvSpPr>
            <a:spLocks noChangeArrowheads="1"/>
          </p:cNvSpPr>
          <p:nvPr/>
        </p:nvSpPr>
        <p:spPr bwMode="auto">
          <a:xfrm>
            <a:off x="1890713" y="3373766"/>
            <a:ext cx="263214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굴림" pitchFamily="50" charset="-127"/>
              </a:rPr>
              <a:t>  </a:t>
            </a:r>
            <a:endParaRPr kumimoji="1" lang="ko-KR" altLang="ko-KR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굴림" pitchFamily="50" charset="-127"/>
            </a:endParaRPr>
          </a:p>
        </p:txBody>
      </p:sp>
      <p:sp>
        <p:nvSpPr>
          <p:cNvPr id="17" name="Rectangle 4"/>
          <p:cNvSpPr>
            <a:spLocks noChangeArrowheads="1"/>
          </p:cNvSpPr>
          <p:nvPr/>
        </p:nvSpPr>
        <p:spPr bwMode="auto">
          <a:xfrm>
            <a:off x="6331106" y="3594916"/>
            <a:ext cx="263214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굴림" pitchFamily="50" charset="-127"/>
              </a:rPr>
              <a:t>  </a:t>
            </a:r>
            <a:endParaRPr kumimoji="1" lang="ko-KR" altLang="ko-KR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굴림" pitchFamily="50" charset="-127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굴림" pitchFamily="50" charset="-127"/>
              </a:rPr>
              <a:t>  </a:t>
            </a:r>
            <a:endParaRPr kumimoji="1" lang="ko-KR" altLang="ko-KR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굴림" pitchFamily="50" charset="-127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굴림" pitchFamily="50" charset="-127"/>
              </a:rPr>
              <a:t>  </a:t>
            </a:r>
            <a:endParaRPr kumimoji="1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굴림" pitchFamily="50" charset="-127"/>
            </a:endParaRPr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3148015" y="154412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19" name="Rectangle 2"/>
          <p:cNvSpPr>
            <a:spLocks noChangeArrowheads="1"/>
          </p:cNvSpPr>
          <p:nvPr/>
        </p:nvSpPr>
        <p:spPr bwMode="auto">
          <a:xfrm>
            <a:off x="1808166" y="154412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23" name="Rectangle 4"/>
          <p:cNvSpPr>
            <a:spLocks noChangeArrowheads="1"/>
          </p:cNvSpPr>
          <p:nvPr/>
        </p:nvSpPr>
        <p:spPr bwMode="auto">
          <a:xfrm>
            <a:off x="2098678" y="1533009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ea typeface="나눔고딕" panose="020D0604000000000000" pitchFamily="50" charset="-127"/>
            </a:endParaRPr>
          </a:p>
        </p:txBody>
      </p:sp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D5BD1CE7-8A9C-4E7B-8DE2-6D9C6A4754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286" y="1519403"/>
            <a:ext cx="6204093" cy="180719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8F97C7E3-CEB5-4DCC-95A5-DACCD1CF640E}"/>
              </a:ext>
            </a:extLst>
          </p:cNvPr>
          <p:cNvSpPr txBox="1"/>
          <p:nvPr/>
        </p:nvSpPr>
        <p:spPr>
          <a:xfrm>
            <a:off x="391110" y="1145173"/>
            <a:ext cx="8406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ea typeface="나눔고딕" panose="020D0604000000000000" pitchFamily="50" charset="-127"/>
              </a:rPr>
              <a:t>레이어에 대한 내용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D652C3A-4FA7-49A2-BC31-1531D1E5D7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286" y="4479878"/>
            <a:ext cx="7051811" cy="28877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BFDC675-77C9-4C7F-8875-F7B364EC6C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286" y="4758829"/>
            <a:ext cx="8244177" cy="270148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0E36B605-A37C-413F-9E2D-583C1D6CBB44}"/>
              </a:ext>
            </a:extLst>
          </p:cNvPr>
          <p:cNvSpPr txBox="1"/>
          <p:nvPr/>
        </p:nvSpPr>
        <p:spPr>
          <a:xfrm>
            <a:off x="391110" y="4003766"/>
            <a:ext cx="8406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ea typeface="나눔고딕" panose="020D0604000000000000" pitchFamily="50" charset="-127"/>
              </a:rPr>
              <a:t>하이퍼파라미터</a:t>
            </a:r>
            <a:endParaRPr lang="en-US" altLang="ko-KR" dirty="0">
              <a:ea typeface="나눔고딕" panose="020D0604000000000000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F121C4D-2DA5-4F0C-A70B-D852D320B9A8}"/>
              </a:ext>
            </a:extLst>
          </p:cNvPr>
          <p:cNvSpPr/>
          <p:nvPr/>
        </p:nvSpPr>
        <p:spPr>
          <a:xfrm>
            <a:off x="0" y="0"/>
            <a:ext cx="3132000" cy="540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사용 툴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E89B4D7-A586-43D6-A539-C3F2096FD74A}"/>
              </a:ext>
            </a:extLst>
          </p:cNvPr>
          <p:cNvSpPr/>
          <p:nvPr/>
        </p:nvSpPr>
        <p:spPr>
          <a:xfrm>
            <a:off x="3132000" y="0"/>
            <a:ext cx="2880000" cy="540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머신 러닝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6F65F82-D25B-45C6-A6A9-E25F8C1C5CA2}"/>
              </a:ext>
            </a:extLst>
          </p:cNvPr>
          <p:cNvSpPr/>
          <p:nvPr/>
        </p:nvSpPr>
        <p:spPr>
          <a:xfrm>
            <a:off x="6012000" y="0"/>
            <a:ext cx="3132000" cy="54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딥러닝</a:t>
            </a:r>
          </a:p>
        </p:txBody>
      </p:sp>
    </p:spTree>
    <p:extLst>
      <p:ext uri="{BB962C8B-B14F-4D97-AF65-F5344CB8AC3E}">
        <p14:creationId xmlns:p14="http://schemas.microsoft.com/office/powerpoint/2010/main" val="107619995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6ADB115-CA93-4370-B80D-2E2A306C1E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19" y="2024844"/>
            <a:ext cx="4201749" cy="280831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CCE7957-9DF1-4FE1-8B7E-DD582FD074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16" y="2024844"/>
            <a:ext cx="4266062" cy="2808312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EF121C4D-2DA5-4F0C-A70B-D852D320B9A8}"/>
              </a:ext>
            </a:extLst>
          </p:cNvPr>
          <p:cNvSpPr/>
          <p:nvPr/>
        </p:nvSpPr>
        <p:spPr>
          <a:xfrm>
            <a:off x="0" y="0"/>
            <a:ext cx="3132000" cy="540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사용 툴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E89B4D7-A586-43D6-A539-C3F2096FD74A}"/>
              </a:ext>
            </a:extLst>
          </p:cNvPr>
          <p:cNvSpPr/>
          <p:nvPr/>
        </p:nvSpPr>
        <p:spPr>
          <a:xfrm>
            <a:off x="3132000" y="0"/>
            <a:ext cx="2880000" cy="540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머신 러닝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6F65F82-D25B-45C6-A6A9-E25F8C1C5CA2}"/>
              </a:ext>
            </a:extLst>
          </p:cNvPr>
          <p:cNvSpPr/>
          <p:nvPr/>
        </p:nvSpPr>
        <p:spPr>
          <a:xfrm>
            <a:off x="6012000" y="0"/>
            <a:ext cx="3132000" cy="54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딥러닝</a:t>
            </a:r>
          </a:p>
        </p:txBody>
      </p:sp>
    </p:spTree>
    <p:extLst>
      <p:ext uri="{BB962C8B-B14F-4D97-AF65-F5344CB8AC3E}">
        <p14:creationId xmlns:p14="http://schemas.microsoft.com/office/powerpoint/2010/main" val="256577896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 descr="벡터그래픽이(가) 표시된 사진&#10;&#10;자동 생성된 설명">
            <a:extLst>
              <a:ext uri="{FF2B5EF4-FFF2-40B4-BE49-F238E27FC236}">
                <a16:creationId xmlns:a16="http://schemas.microsoft.com/office/drawing/2014/main" id="{660A25DD-5C25-407F-9AD1-462CC857B76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-99392"/>
            <a:ext cx="6858000" cy="6858000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222634" y="6326169"/>
            <a:ext cx="8715436" cy="1428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14283" y="1196754"/>
            <a:ext cx="2592288" cy="144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6CAE3E-5C1C-4239-AF15-0A06967EFDCA}"/>
              </a:ext>
            </a:extLst>
          </p:cNvPr>
          <p:cNvSpPr txBox="1"/>
          <p:nvPr/>
        </p:nvSpPr>
        <p:spPr>
          <a:xfrm>
            <a:off x="214283" y="260697"/>
            <a:ext cx="23042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본론</a:t>
            </a:r>
            <a:endParaRPr lang="en-US" altLang="ko-KR" sz="40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624312E-F8B5-482B-A8FC-B2DBE89C6791}"/>
              </a:ext>
            </a:extLst>
          </p:cNvPr>
          <p:cNvSpPr/>
          <p:nvPr/>
        </p:nvSpPr>
        <p:spPr>
          <a:xfrm>
            <a:off x="-17528" y="-11993"/>
            <a:ext cx="9161528" cy="6885384"/>
          </a:xfrm>
          <a:prstGeom prst="rect">
            <a:avLst/>
          </a:prstGeom>
          <a:solidFill>
            <a:schemeClr val="tx2">
              <a:lumMod val="5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9C97BA8-F88A-4AAD-849C-FCFD40A8D02B}"/>
              </a:ext>
            </a:extLst>
          </p:cNvPr>
          <p:cNvSpPr/>
          <p:nvPr/>
        </p:nvSpPr>
        <p:spPr>
          <a:xfrm>
            <a:off x="214282" y="6478569"/>
            <a:ext cx="8715436" cy="7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684BCD7-898F-44C1-8EBE-61D7E8DADA05}"/>
              </a:ext>
            </a:extLst>
          </p:cNvPr>
          <p:cNvSpPr txBox="1"/>
          <p:nvPr/>
        </p:nvSpPr>
        <p:spPr>
          <a:xfrm>
            <a:off x="5118070" y="5770683"/>
            <a:ext cx="37744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ko-KR" altLang="en-US" sz="40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결과 및 </a:t>
            </a:r>
            <a:r>
              <a:rPr lang="ko-KR" altLang="en-US" sz="4000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느낀점</a:t>
            </a:r>
            <a:r>
              <a:rPr lang="ko-KR" altLang="en-US" sz="40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sz="40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A5B1B7F-EC88-4A22-B45B-F326015123CC}"/>
              </a:ext>
            </a:extLst>
          </p:cNvPr>
          <p:cNvSpPr txBox="1"/>
          <p:nvPr/>
        </p:nvSpPr>
        <p:spPr>
          <a:xfrm>
            <a:off x="366683" y="419828"/>
            <a:ext cx="23042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05.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4088CC0-0049-4007-A653-AF04675E759C}"/>
              </a:ext>
            </a:extLst>
          </p:cNvPr>
          <p:cNvSpPr/>
          <p:nvPr/>
        </p:nvSpPr>
        <p:spPr>
          <a:xfrm>
            <a:off x="366683" y="1110424"/>
            <a:ext cx="2592288" cy="7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1187923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315458"/>
            <a:ext cx="2981325" cy="4933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F97C7E3-CEB5-4DCC-95A5-DACCD1CF640E}"/>
              </a:ext>
            </a:extLst>
          </p:cNvPr>
          <p:cNvSpPr txBox="1"/>
          <p:nvPr/>
        </p:nvSpPr>
        <p:spPr>
          <a:xfrm>
            <a:off x="1291826" y="979953"/>
            <a:ext cx="1623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ea typeface="나눔고딕" panose="020D0604000000000000" pitchFamily="50" charset="-127"/>
              </a:rPr>
              <a:t>제품추천 예시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F97C7E3-CEB5-4DCC-95A5-DACCD1CF640E}"/>
              </a:ext>
            </a:extLst>
          </p:cNvPr>
          <p:cNvSpPr txBox="1"/>
          <p:nvPr/>
        </p:nvSpPr>
        <p:spPr>
          <a:xfrm>
            <a:off x="4145939" y="2508937"/>
            <a:ext cx="450267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ea typeface="나눔고딕" panose="020D0604000000000000" pitchFamily="50" charset="-127"/>
              </a:rPr>
              <a:t>웹사이트 구축하기엔 짧은 시간</a:t>
            </a:r>
            <a:endParaRPr lang="en-US" altLang="ko-KR" sz="1400" dirty="0">
              <a:ea typeface="나눔고딕" panose="020D0604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ea typeface="나눔고딕" panose="020D0604000000000000" pitchFamily="50" charset="-127"/>
              </a:rPr>
              <a:t>충분하다고 생각했지만 그렇지 못한 자사 데이터</a:t>
            </a:r>
            <a:endParaRPr lang="en-US" altLang="ko-KR" sz="1400" dirty="0">
              <a:ea typeface="나눔고딕" panose="020D0604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err="1">
                <a:ea typeface="나눔고딕" panose="020D0604000000000000" pitchFamily="50" charset="-127"/>
              </a:rPr>
              <a:t>머신러닝</a:t>
            </a:r>
            <a:r>
              <a:rPr lang="en-US" altLang="ko-KR" sz="1400" dirty="0">
                <a:ea typeface="나눔고딕" panose="020D0604000000000000" pitchFamily="50" charset="-127"/>
              </a:rPr>
              <a:t>,  </a:t>
            </a:r>
            <a:r>
              <a:rPr lang="ko-KR" altLang="en-US" sz="1400" dirty="0">
                <a:ea typeface="나눔고딕" panose="020D0604000000000000" pitchFamily="50" charset="-127"/>
              </a:rPr>
              <a:t>딥러닝 성능 부족</a:t>
            </a:r>
            <a:endParaRPr lang="en-US" altLang="ko-KR" sz="1400" dirty="0">
              <a:ea typeface="나눔고딕" panose="020D0604000000000000" pitchFamily="50" charset="-127"/>
            </a:endParaRPr>
          </a:p>
          <a:p>
            <a:pPr marL="342900" indent="-342900">
              <a:buAutoNum type="arabicPeriod"/>
            </a:pPr>
            <a:endParaRPr lang="ko-KR" altLang="en-US" sz="1400" dirty="0">
              <a:ea typeface="나눔고딕" panose="020D0604000000000000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F97C7E3-CEB5-4DCC-95A5-DACCD1CF640E}"/>
              </a:ext>
            </a:extLst>
          </p:cNvPr>
          <p:cNvSpPr txBox="1"/>
          <p:nvPr/>
        </p:nvSpPr>
        <p:spPr>
          <a:xfrm>
            <a:off x="3680274" y="3429000"/>
            <a:ext cx="45026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err="1">
                <a:ea typeface="나눔고딕" panose="020D0604000000000000" pitchFamily="50" charset="-127"/>
              </a:rPr>
              <a:t>느낀점</a:t>
            </a:r>
            <a:endParaRPr lang="ko-KR" altLang="en-US" sz="1400" b="1" dirty="0">
              <a:ea typeface="나눔고딕" panose="020D0604000000000000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F97C7E3-CEB5-4DCC-95A5-DACCD1CF640E}"/>
              </a:ext>
            </a:extLst>
          </p:cNvPr>
          <p:cNvSpPr txBox="1"/>
          <p:nvPr/>
        </p:nvSpPr>
        <p:spPr>
          <a:xfrm>
            <a:off x="3680274" y="2276872"/>
            <a:ext cx="45026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ea typeface="나눔고딕" panose="020D0604000000000000" pitchFamily="50" charset="-127"/>
              </a:rPr>
              <a:t>현실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F97C7E3-CEB5-4DCC-95A5-DACCD1CF640E}"/>
              </a:ext>
            </a:extLst>
          </p:cNvPr>
          <p:cNvSpPr txBox="1"/>
          <p:nvPr/>
        </p:nvSpPr>
        <p:spPr>
          <a:xfrm>
            <a:off x="3680274" y="1161569"/>
            <a:ext cx="45026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ea typeface="나눔고딕" panose="020D0604000000000000" pitchFamily="50" charset="-127"/>
              </a:rPr>
              <a:t>목표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F97C7E3-CEB5-4DCC-95A5-DACCD1CF640E}"/>
              </a:ext>
            </a:extLst>
          </p:cNvPr>
          <p:cNvSpPr txBox="1"/>
          <p:nvPr/>
        </p:nvSpPr>
        <p:spPr>
          <a:xfrm>
            <a:off x="4076036" y="1500432"/>
            <a:ext cx="45026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ea typeface="나눔고딕" panose="020D0604000000000000" pitchFamily="50" charset="-127"/>
              </a:rPr>
              <a:t>제품 추천 시스템을 제작하여 웹 페이지 통해 </a:t>
            </a:r>
            <a:endParaRPr lang="en-US" altLang="ko-KR" sz="1400" dirty="0">
              <a:ea typeface="나눔고딕" panose="020D0604000000000000" pitchFamily="50" charset="-127"/>
            </a:endParaRPr>
          </a:p>
          <a:p>
            <a:r>
              <a:rPr lang="ko-KR" altLang="en-US" sz="1400" dirty="0">
                <a:ea typeface="나눔고딕" panose="020D0604000000000000" pitchFamily="50" charset="-127"/>
              </a:rPr>
              <a:t>실제 소비자에 적용해보고</a:t>
            </a:r>
            <a:r>
              <a:rPr lang="en-US" altLang="ko-KR" sz="1400" dirty="0">
                <a:ea typeface="나눔고딕" panose="020D0604000000000000" pitchFamily="50" charset="-127"/>
              </a:rPr>
              <a:t>  </a:t>
            </a:r>
            <a:r>
              <a:rPr lang="ko-KR" altLang="en-US" sz="1400" dirty="0">
                <a:ea typeface="나눔고딕" panose="020D0604000000000000" pitchFamily="50" charset="-127"/>
              </a:rPr>
              <a:t>발생한  데이터를  재분석하여 매출에 영향이 있는지 인사이드 도출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F97C7E3-CEB5-4DCC-95A5-DACCD1CF640E}"/>
              </a:ext>
            </a:extLst>
          </p:cNvPr>
          <p:cNvSpPr txBox="1"/>
          <p:nvPr/>
        </p:nvSpPr>
        <p:spPr>
          <a:xfrm>
            <a:off x="4145941" y="3755741"/>
            <a:ext cx="450267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ea typeface="나눔고딕" panose="020D0604000000000000" pitchFamily="50" charset="-127"/>
              </a:rPr>
              <a:t>개인의 피부타입에 따라 구매를 하지 않고 유명제품을 구매하는 경우가 많음</a:t>
            </a:r>
            <a:endParaRPr lang="en-US" altLang="ko-KR" sz="1400" dirty="0">
              <a:ea typeface="나눔고딕" panose="020D0604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ea typeface="나눔고딕" panose="020D0604000000000000" pitchFamily="50" charset="-127"/>
              </a:rPr>
              <a:t>시장에서 진정 앰플이 주로 판매됨</a:t>
            </a:r>
            <a:endParaRPr lang="en-US" altLang="ko-KR" sz="1400" dirty="0">
              <a:ea typeface="나눔고딕" panose="020D0604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ea typeface="나눔고딕" panose="020D0604000000000000" pitchFamily="50" charset="-127"/>
              </a:rPr>
              <a:t>AIDA </a:t>
            </a:r>
            <a:r>
              <a:rPr lang="ko-KR" altLang="en-US" sz="1400" dirty="0" err="1">
                <a:ea typeface="나눔고딕" panose="020D0604000000000000" pitchFamily="50" charset="-127"/>
              </a:rPr>
              <a:t>코스메틱의</a:t>
            </a:r>
            <a:r>
              <a:rPr lang="ko-KR" altLang="en-US" sz="1400" dirty="0">
                <a:ea typeface="나눔고딕" panose="020D0604000000000000" pitchFamily="50" charset="-127"/>
              </a:rPr>
              <a:t> 고객 약 </a:t>
            </a:r>
            <a:r>
              <a:rPr lang="en-US" altLang="ko-KR" sz="1400" dirty="0">
                <a:ea typeface="나눔고딕" panose="020D0604000000000000" pitchFamily="50" charset="-127"/>
              </a:rPr>
              <a:t>84%</a:t>
            </a:r>
            <a:r>
              <a:rPr lang="ko-KR" altLang="en-US" sz="1400" dirty="0">
                <a:ea typeface="나눔고딕" panose="020D0604000000000000" pitchFamily="50" charset="-127"/>
              </a:rPr>
              <a:t>가 진정 </a:t>
            </a:r>
            <a:r>
              <a:rPr lang="ko-KR" altLang="en-US" sz="1400" dirty="0" err="1">
                <a:ea typeface="나눔고딕" panose="020D0604000000000000" pitchFamily="50" charset="-127"/>
              </a:rPr>
              <a:t>앰플구매</a:t>
            </a:r>
            <a:endParaRPr lang="en-US" altLang="ko-KR" sz="1400" dirty="0">
              <a:ea typeface="나눔고딕" panose="020D0604000000000000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B649AC2-C6AC-4CB8-AF99-5808CC84FFAC}"/>
              </a:ext>
            </a:extLst>
          </p:cNvPr>
          <p:cNvSpPr/>
          <p:nvPr/>
        </p:nvSpPr>
        <p:spPr>
          <a:xfrm>
            <a:off x="0" y="-12703"/>
            <a:ext cx="9108504" cy="540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결과 및 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느낀점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B12404-5297-45A0-A800-0298EF94EC1C}"/>
              </a:ext>
            </a:extLst>
          </p:cNvPr>
          <p:cNvSpPr txBox="1"/>
          <p:nvPr/>
        </p:nvSpPr>
        <p:spPr>
          <a:xfrm>
            <a:off x="3680272" y="4797152"/>
            <a:ext cx="45026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ea typeface="나눔고딕" panose="020D0604000000000000" pitchFamily="50" charset="-127"/>
              </a:rPr>
              <a:t>개선점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BF3E120-70F8-40B8-BA2C-8A191ED47E54}"/>
              </a:ext>
            </a:extLst>
          </p:cNvPr>
          <p:cNvSpPr txBox="1"/>
          <p:nvPr/>
        </p:nvSpPr>
        <p:spPr>
          <a:xfrm>
            <a:off x="4148262" y="5091011"/>
            <a:ext cx="450267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ea typeface="나눔고딕" panose="020D0604000000000000" pitchFamily="50" charset="-127"/>
              </a:rPr>
              <a:t>CRM</a:t>
            </a:r>
            <a:r>
              <a:rPr lang="ko-KR" altLang="en-US" sz="1400" dirty="0">
                <a:ea typeface="나눔고딕" panose="020D0604000000000000" pitchFamily="50" charset="-127"/>
              </a:rPr>
              <a:t>정보</a:t>
            </a:r>
            <a:r>
              <a:rPr lang="en-US" altLang="ko-KR" sz="1400" dirty="0">
                <a:ea typeface="나눔고딕" panose="020D0604000000000000" pitchFamily="50" charset="-127"/>
              </a:rPr>
              <a:t> </a:t>
            </a:r>
            <a:r>
              <a:rPr lang="ko-KR" altLang="en-US" sz="1400" dirty="0">
                <a:ea typeface="나눔고딕" panose="020D0604000000000000" pitchFamily="50" charset="-127"/>
              </a:rPr>
              <a:t>전처리에 대한 다양한 방법 모색</a:t>
            </a:r>
            <a:endParaRPr lang="en-US" altLang="ko-KR" sz="1400" dirty="0">
              <a:ea typeface="나눔고딕" panose="020D0604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ea typeface="나눔고딕" panose="020D0604000000000000" pitchFamily="50" charset="-127"/>
              </a:rPr>
              <a:t>화장품 시장에 대한 이해</a:t>
            </a:r>
            <a:endParaRPr lang="en-US" altLang="ko-KR" sz="1400" dirty="0">
              <a:ea typeface="나눔고딕" panose="020D0604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ea typeface="나눔고딕" panose="020D0604000000000000" pitchFamily="50" charset="-127"/>
              </a:rPr>
              <a:t>독립변수 개선</a:t>
            </a:r>
            <a:endParaRPr lang="en-US" altLang="ko-KR" sz="1400" dirty="0">
              <a:ea typeface="나눔고딕" panose="020D0604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ea typeface="나눔고딕" panose="020D0604000000000000" pitchFamily="50" charset="-127"/>
              </a:rPr>
              <a:t>AI</a:t>
            </a:r>
            <a:r>
              <a:rPr lang="ko-KR" altLang="en-US" sz="1400" dirty="0">
                <a:ea typeface="나눔고딕" panose="020D0604000000000000" pitchFamily="50" charset="-127"/>
              </a:rPr>
              <a:t>학습능력개선</a:t>
            </a:r>
            <a:endParaRPr lang="en-US" altLang="ko-KR" sz="1400" dirty="0"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509689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660A25DD-5C25-407F-9AD1-462CC857B76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43000" y="0"/>
            <a:ext cx="6858000" cy="5733256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222634" y="6326169"/>
            <a:ext cx="8715436" cy="1428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6CAE3E-5C1C-4239-AF15-0A06967EFDCA}"/>
              </a:ext>
            </a:extLst>
          </p:cNvPr>
          <p:cNvSpPr txBox="1"/>
          <p:nvPr/>
        </p:nvSpPr>
        <p:spPr>
          <a:xfrm>
            <a:off x="214283" y="260697"/>
            <a:ext cx="23042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본론</a:t>
            </a:r>
            <a:endParaRPr lang="en-US" altLang="ko-KR" sz="40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8BCE989-32E2-459A-AF19-97C45A7966D0}"/>
              </a:ext>
            </a:extLst>
          </p:cNvPr>
          <p:cNvSpPr/>
          <p:nvPr/>
        </p:nvSpPr>
        <p:spPr>
          <a:xfrm>
            <a:off x="0" y="1"/>
            <a:ext cx="9144000" cy="6858000"/>
          </a:xfrm>
          <a:prstGeom prst="rect">
            <a:avLst/>
          </a:prstGeom>
          <a:solidFill>
            <a:schemeClr val="tx2">
              <a:lumMod val="5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118CEB3-6E01-4962-9CF3-9CBD9ED25AB4}"/>
              </a:ext>
            </a:extLst>
          </p:cNvPr>
          <p:cNvSpPr/>
          <p:nvPr/>
        </p:nvSpPr>
        <p:spPr>
          <a:xfrm>
            <a:off x="290482" y="6512053"/>
            <a:ext cx="8563036" cy="852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180F86A-21A7-4EDD-BCE4-7810F0578F40}"/>
              </a:ext>
            </a:extLst>
          </p:cNvPr>
          <p:cNvSpPr txBox="1"/>
          <p:nvPr/>
        </p:nvSpPr>
        <p:spPr>
          <a:xfrm>
            <a:off x="366683" y="419828"/>
            <a:ext cx="23042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02.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FA686B2-6B26-48A1-9DC0-6E6529F70404}"/>
              </a:ext>
            </a:extLst>
          </p:cNvPr>
          <p:cNvSpPr/>
          <p:nvPr/>
        </p:nvSpPr>
        <p:spPr>
          <a:xfrm>
            <a:off x="375034" y="1082467"/>
            <a:ext cx="2592288" cy="7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00288CC-6F60-49C9-AC95-D5EFE18D03C9}"/>
              </a:ext>
            </a:extLst>
          </p:cNvPr>
          <p:cNvSpPr txBox="1"/>
          <p:nvPr/>
        </p:nvSpPr>
        <p:spPr>
          <a:xfrm>
            <a:off x="1835696" y="5747589"/>
            <a:ext cx="69127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ko-KR" altLang="en-US" sz="40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쇼핑몰리뷰 및 인스타 </a:t>
            </a:r>
            <a:r>
              <a:rPr lang="ko-KR" altLang="en-US" sz="4000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크롤링</a:t>
            </a:r>
            <a:endParaRPr lang="en-US" altLang="ko-KR" sz="40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074772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3"/>
          <p:cNvSpPr>
            <a:spLocks noChangeArrowheads="1"/>
          </p:cNvSpPr>
          <p:nvPr/>
        </p:nvSpPr>
        <p:spPr bwMode="auto">
          <a:xfrm>
            <a:off x="1890713" y="3741629"/>
            <a:ext cx="263214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굴림" pitchFamily="50" charset="-127"/>
              </a:rPr>
              <a:t>  </a:t>
            </a:r>
            <a:endParaRPr kumimoji="1" lang="ko-KR" altLang="ko-KR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굴림" pitchFamily="50" charset="-127"/>
            </a:endParaRPr>
          </a:p>
        </p:txBody>
      </p:sp>
      <p:sp>
        <p:nvSpPr>
          <p:cNvPr id="17" name="Rectangle 4"/>
          <p:cNvSpPr>
            <a:spLocks noChangeArrowheads="1"/>
          </p:cNvSpPr>
          <p:nvPr/>
        </p:nvSpPr>
        <p:spPr bwMode="auto">
          <a:xfrm>
            <a:off x="6331106" y="3962779"/>
            <a:ext cx="263214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굴림" pitchFamily="50" charset="-127"/>
              </a:rPr>
              <a:t>  </a:t>
            </a:r>
            <a:endParaRPr kumimoji="1" lang="ko-KR" altLang="ko-KR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굴림" pitchFamily="50" charset="-127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굴림" pitchFamily="50" charset="-127"/>
              </a:rPr>
              <a:t>  </a:t>
            </a:r>
            <a:endParaRPr kumimoji="1" lang="ko-KR" altLang="ko-KR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굴림" pitchFamily="50" charset="-127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굴림" pitchFamily="50" charset="-127"/>
              </a:rPr>
              <a:t>  </a:t>
            </a:r>
            <a:endParaRPr kumimoji="1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굴림" pitchFamily="50" charset="-127"/>
            </a:endParaRPr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3148015" y="154412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19" name="Rectangle 2"/>
          <p:cNvSpPr>
            <a:spLocks noChangeArrowheads="1"/>
          </p:cNvSpPr>
          <p:nvPr/>
        </p:nvSpPr>
        <p:spPr bwMode="auto">
          <a:xfrm>
            <a:off x="1808166" y="154412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23" name="Rectangle 4"/>
          <p:cNvSpPr>
            <a:spLocks noChangeArrowheads="1"/>
          </p:cNvSpPr>
          <p:nvPr/>
        </p:nvSpPr>
        <p:spPr bwMode="auto">
          <a:xfrm>
            <a:off x="2098678" y="1533009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ea typeface="나눔고딕" panose="020D0604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BD503DA-9F6B-484A-AE7A-2208BBB641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82" y="1556792"/>
            <a:ext cx="3028950" cy="1514475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49D1A99A-44A9-4F58-8FA9-A327398628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808" y="1468760"/>
            <a:ext cx="2857500" cy="1600200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1E152329-58B9-4EDA-B899-0F6E6B2C4FFC}"/>
              </a:ext>
            </a:extLst>
          </p:cNvPr>
          <p:cNvSpPr txBox="1"/>
          <p:nvPr/>
        </p:nvSpPr>
        <p:spPr>
          <a:xfrm>
            <a:off x="928105" y="3886454"/>
            <a:ext cx="34735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Python </a:t>
            </a:r>
            <a:r>
              <a:rPr lang="ko-KR" altLang="en-US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이용</a:t>
            </a:r>
            <a:endParaRPr lang="zh-CN" altLang="en-US" sz="2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882E7FEE-A9A3-4C82-A91F-ECE5B127BC4F}"/>
              </a:ext>
            </a:extLst>
          </p:cNvPr>
          <p:cNvSpPr txBox="1"/>
          <p:nvPr/>
        </p:nvSpPr>
        <p:spPr>
          <a:xfrm>
            <a:off x="925439" y="4516250"/>
            <a:ext cx="7246961" cy="874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파이썬에서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제공하는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Selenium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라이브러리와 </a:t>
            </a:r>
            <a:r>
              <a:rPr lang="en-US" altLang="ko-KR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BeautifulSoup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라이브러리를 이용하여 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크롤링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7" name="矩形 17">
            <a:extLst>
              <a:ext uri="{FF2B5EF4-FFF2-40B4-BE49-F238E27FC236}">
                <a16:creationId xmlns:a16="http://schemas.microsoft.com/office/drawing/2014/main" id="{4620FB89-5F0A-49E7-BDE7-0FABA489B13B}"/>
              </a:ext>
            </a:extLst>
          </p:cNvPr>
          <p:cNvSpPr/>
          <p:nvPr/>
        </p:nvSpPr>
        <p:spPr>
          <a:xfrm>
            <a:off x="1026340" y="4319385"/>
            <a:ext cx="3473574" cy="45719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8C7CC2D-7B26-4AE0-84FE-9B5B0B8D3B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7413" y="1628800"/>
            <a:ext cx="3267075" cy="1400175"/>
          </a:xfrm>
          <a:prstGeom prst="rect">
            <a:avLst/>
          </a:prstGeom>
        </p:spPr>
      </p:pic>
      <p:sp>
        <p:nvSpPr>
          <p:cNvPr id="30" name="직사각형 29"/>
          <p:cNvSpPr/>
          <p:nvPr/>
        </p:nvSpPr>
        <p:spPr>
          <a:xfrm>
            <a:off x="3060000" y="0"/>
            <a:ext cx="3024000" cy="540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쇼핑몰 리뷰</a:t>
            </a:r>
          </a:p>
        </p:txBody>
      </p:sp>
      <p:sp>
        <p:nvSpPr>
          <p:cNvPr id="31" name="직사각형 30"/>
          <p:cNvSpPr/>
          <p:nvPr/>
        </p:nvSpPr>
        <p:spPr>
          <a:xfrm>
            <a:off x="-1" y="-9515"/>
            <a:ext cx="3059833" cy="54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사용 툴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6084000" y="0"/>
            <a:ext cx="3063595" cy="540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인스타</a:t>
            </a:r>
          </a:p>
        </p:txBody>
      </p:sp>
    </p:spTree>
    <p:extLst>
      <p:ext uri="{BB962C8B-B14F-4D97-AF65-F5344CB8AC3E}">
        <p14:creationId xmlns:p14="http://schemas.microsoft.com/office/powerpoint/2010/main" val="11269344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3"/>
          <p:cNvSpPr>
            <a:spLocks noChangeArrowheads="1"/>
          </p:cNvSpPr>
          <p:nvPr/>
        </p:nvSpPr>
        <p:spPr bwMode="auto">
          <a:xfrm>
            <a:off x="1890713" y="4461709"/>
            <a:ext cx="263214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굴림" pitchFamily="50" charset="-127"/>
              </a:rPr>
              <a:t>  </a:t>
            </a:r>
            <a:endParaRPr kumimoji="1" lang="ko-KR" altLang="ko-KR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굴림" pitchFamily="50" charset="-127"/>
            </a:endParaRPr>
          </a:p>
        </p:txBody>
      </p:sp>
      <p:sp>
        <p:nvSpPr>
          <p:cNvPr id="17" name="Rectangle 4"/>
          <p:cNvSpPr>
            <a:spLocks noChangeArrowheads="1"/>
          </p:cNvSpPr>
          <p:nvPr/>
        </p:nvSpPr>
        <p:spPr bwMode="auto">
          <a:xfrm>
            <a:off x="6331106" y="3962779"/>
            <a:ext cx="263214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굴림" pitchFamily="50" charset="-127"/>
              </a:rPr>
              <a:t>  </a:t>
            </a:r>
            <a:endParaRPr kumimoji="1" lang="ko-KR" altLang="ko-KR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굴림" pitchFamily="50" charset="-127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굴림" pitchFamily="50" charset="-127"/>
              </a:rPr>
              <a:t>  </a:t>
            </a:r>
            <a:endParaRPr kumimoji="1" lang="ko-KR" altLang="ko-KR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굴림" pitchFamily="50" charset="-127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굴림" pitchFamily="50" charset="-127"/>
              </a:rPr>
              <a:t>  </a:t>
            </a:r>
            <a:endParaRPr kumimoji="1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굴림" pitchFamily="50" charset="-127"/>
            </a:endParaRPr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3148015" y="210826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19" name="Rectangle 2"/>
          <p:cNvSpPr>
            <a:spLocks noChangeArrowheads="1"/>
          </p:cNvSpPr>
          <p:nvPr/>
        </p:nvSpPr>
        <p:spPr bwMode="auto">
          <a:xfrm>
            <a:off x="1808166" y="210826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23" name="Rectangle 4"/>
          <p:cNvSpPr>
            <a:spLocks noChangeArrowheads="1"/>
          </p:cNvSpPr>
          <p:nvPr/>
        </p:nvSpPr>
        <p:spPr bwMode="auto">
          <a:xfrm>
            <a:off x="2098678" y="2097151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ea typeface="나눔고딕" panose="020D0604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BD503DA-9F6B-484A-AE7A-2208BBB641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24631" y="1539719"/>
            <a:ext cx="3028950" cy="1262062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49D1A99A-44A9-4F58-8FA9-A327398628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0356" y="3166867"/>
            <a:ext cx="2857500" cy="945173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1E152329-58B9-4EDA-B899-0F6E6B2C4FFC}"/>
              </a:ext>
            </a:extLst>
          </p:cNvPr>
          <p:cNvSpPr txBox="1"/>
          <p:nvPr/>
        </p:nvSpPr>
        <p:spPr>
          <a:xfrm>
            <a:off x="928105" y="4606534"/>
            <a:ext cx="34735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쇼핑몰 활용</a:t>
            </a:r>
            <a:endParaRPr lang="zh-CN" altLang="en-US" sz="2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7" name="矩形 17">
            <a:extLst>
              <a:ext uri="{FF2B5EF4-FFF2-40B4-BE49-F238E27FC236}">
                <a16:creationId xmlns:a16="http://schemas.microsoft.com/office/drawing/2014/main" id="{4620FB89-5F0A-49E7-BDE7-0FABA489B13B}"/>
              </a:ext>
            </a:extLst>
          </p:cNvPr>
          <p:cNvSpPr/>
          <p:nvPr/>
        </p:nvSpPr>
        <p:spPr>
          <a:xfrm>
            <a:off x="1026340" y="5039465"/>
            <a:ext cx="3473574" cy="45719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8C7CC2D-7B26-4AE0-84FE-9B5B0B8D3B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52294" y="1539315"/>
            <a:ext cx="3267075" cy="1143476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171B64CE-3CD7-4785-A7A5-FBA45CC1527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57081" y="3307570"/>
            <a:ext cx="2857500" cy="831147"/>
          </a:xfrm>
          <a:prstGeom prst="rect">
            <a:avLst/>
          </a:prstGeom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FCA1D583-BA8D-4010-9618-F9630D1880FC}"/>
              </a:ext>
            </a:extLst>
          </p:cNvPr>
          <p:cNvSpPr/>
          <p:nvPr/>
        </p:nvSpPr>
        <p:spPr>
          <a:xfrm>
            <a:off x="0" y="0"/>
            <a:ext cx="3024000" cy="540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사용 툴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790D151-907B-4BEB-B46D-977E57264173}"/>
              </a:ext>
            </a:extLst>
          </p:cNvPr>
          <p:cNvSpPr/>
          <p:nvPr/>
        </p:nvSpPr>
        <p:spPr>
          <a:xfrm>
            <a:off x="3024000" y="0"/>
            <a:ext cx="3096000" cy="54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쇼핑몰 리뷰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73CF2349-F0E7-44D2-AB87-85E0D50324E4}"/>
              </a:ext>
            </a:extLst>
          </p:cNvPr>
          <p:cNvSpPr/>
          <p:nvPr/>
        </p:nvSpPr>
        <p:spPr>
          <a:xfrm>
            <a:off x="6120000" y="0"/>
            <a:ext cx="3024000" cy="540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인스타</a:t>
            </a:r>
          </a:p>
        </p:txBody>
      </p:sp>
    </p:spTree>
    <p:extLst>
      <p:ext uri="{BB962C8B-B14F-4D97-AF65-F5344CB8AC3E}">
        <p14:creationId xmlns:p14="http://schemas.microsoft.com/office/powerpoint/2010/main" val="2302666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B9AFBF81-7010-4914-9DBB-FD5A178A32C6}"/>
              </a:ext>
            </a:extLst>
          </p:cNvPr>
          <p:cNvSpPr txBox="1"/>
          <p:nvPr/>
        </p:nvSpPr>
        <p:spPr>
          <a:xfrm>
            <a:off x="368736" y="758885"/>
            <a:ext cx="84065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코드 예시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– </a:t>
            </a:r>
            <a:r>
              <a:rPr lang="ko-KR" altLang="en-US" sz="2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크롤링</a:t>
            </a:r>
            <a:endParaRPr lang="ko-KR" altLang="en-US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FE79C7EE-8419-4F3A-A6C6-D80DA483E755}"/>
              </a:ext>
            </a:extLst>
          </p:cNvPr>
          <p:cNvGrpSpPr/>
          <p:nvPr/>
        </p:nvGrpSpPr>
        <p:grpSpPr>
          <a:xfrm>
            <a:off x="107504" y="1268760"/>
            <a:ext cx="8856984" cy="4830355"/>
            <a:chOff x="107504" y="1268760"/>
            <a:chExt cx="8279206" cy="3566865"/>
          </a:xfrm>
        </p:grpSpPr>
        <p:pic>
          <p:nvPicPr>
            <p:cNvPr id="3" name="그림 2" descr="텍스트이(가) 표시된 사진&#10;&#10;자동 생성된 설명">
              <a:extLst>
                <a:ext uri="{FF2B5EF4-FFF2-40B4-BE49-F238E27FC236}">
                  <a16:creationId xmlns:a16="http://schemas.microsoft.com/office/drawing/2014/main" id="{32BC0606-C958-41AD-A60F-3ACF4D4A333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504" y="1268760"/>
              <a:ext cx="6060109" cy="3566865"/>
            </a:xfrm>
            <a:prstGeom prst="rect">
              <a:avLst/>
            </a:prstGeom>
          </p:spPr>
        </p:pic>
        <p:pic>
          <p:nvPicPr>
            <p:cNvPr id="6" name="그림 5" descr="텍스트, 식물, 스크린샷이(가) 표시된 사진&#10;&#10;자동 생성된 설명">
              <a:extLst>
                <a:ext uri="{FF2B5EF4-FFF2-40B4-BE49-F238E27FC236}">
                  <a16:creationId xmlns:a16="http://schemas.microsoft.com/office/drawing/2014/main" id="{090C7857-8454-4134-BEDF-64A092CC4F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3243"/>
            <a:stretch/>
          </p:blipFill>
          <p:spPr>
            <a:xfrm>
              <a:off x="6167613" y="3253202"/>
              <a:ext cx="2219097" cy="1582423"/>
            </a:xfrm>
            <a:prstGeom prst="rect">
              <a:avLst/>
            </a:prstGeom>
          </p:spPr>
        </p:pic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CA1D583-BA8D-4010-9618-F9630D1880FC}"/>
              </a:ext>
            </a:extLst>
          </p:cNvPr>
          <p:cNvSpPr/>
          <p:nvPr/>
        </p:nvSpPr>
        <p:spPr>
          <a:xfrm>
            <a:off x="0" y="0"/>
            <a:ext cx="3024000" cy="540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사용 툴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790D151-907B-4BEB-B46D-977E57264173}"/>
              </a:ext>
            </a:extLst>
          </p:cNvPr>
          <p:cNvSpPr/>
          <p:nvPr/>
        </p:nvSpPr>
        <p:spPr>
          <a:xfrm>
            <a:off x="3024000" y="0"/>
            <a:ext cx="3096000" cy="54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쇼핑몰 리뷰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3CF2349-F0E7-44D2-AB87-85E0D50324E4}"/>
              </a:ext>
            </a:extLst>
          </p:cNvPr>
          <p:cNvSpPr/>
          <p:nvPr/>
        </p:nvSpPr>
        <p:spPr>
          <a:xfrm>
            <a:off x="6120000" y="0"/>
            <a:ext cx="3024000" cy="540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인스타</a:t>
            </a:r>
          </a:p>
        </p:txBody>
      </p:sp>
    </p:spTree>
    <p:extLst>
      <p:ext uri="{BB962C8B-B14F-4D97-AF65-F5344CB8AC3E}">
        <p14:creationId xmlns:p14="http://schemas.microsoft.com/office/powerpoint/2010/main" val="9361609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사용자 지정 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003A5A"/>
      </a:accent1>
      <a:accent2>
        <a:srgbClr val="0189BE"/>
      </a:accent2>
      <a:accent3>
        <a:srgbClr val="02A3D9"/>
      </a:accent3>
      <a:accent4>
        <a:srgbClr val="DBB088"/>
      </a:accent4>
      <a:accent5>
        <a:srgbClr val="4BACC6"/>
      </a:accent5>
      <a:accent6>
        <a:srgbClr val="A5A5A5"/>
      </a:accent6>
      <a:hlink>
        <a:srgbClr val="0000FF"/>
      </a:hlink>
      <a:folHlink>
        <a:srgbClr val="800080"/>
      </a:folHlink>
    </a:clrScheme>
    <a:fontScheme name="Office 2">
      <a:majorFont>
        <a:latin typeface="Calibri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HG明朝B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4248</TotalTime>
  <Words>1624</Words>
  <Application>Microsoft Office PowerPoint</Application>
  <PresentationFormat>화면 슬라이드 쇼(4:3)</PresentationFormat>
  <Paragraphs>544</Paragraphs>
  <Slides>59</Slides>
  <Notes>30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59</vt:i4>
      </vt:variant>
    </vt:vector>
  </HeadingPairs>
  <TitlesOfParts>
    <vt:vector size="68" baseType="lpstr">
      <vt:lpstr>-apple-system</vt:lpstr>
      <vt:lpstr>Noto Sans</vt:lpstr>
      <vt:lpstr>굴림</vt:lpstr>
      <vt:lpstr>나눔고딕</vt:lpstr>
      <vt:lpstr>나눔명조</vt:lpstr>
      <vt:lpstr>Arial</vt:lpstr>
      <vt:lpstr>Cambria</vt:lpstr>
      <vt:lpstr>Office 테마</vt:lpstr>
      <vt:lpstr>디자인 사용자 지정</vt:lpstr>
      <vt:lpstr>PowerPoint 프레젠테이션</vt:lpstr>
      <vt:lpstr>목차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Home Office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Kyong-Yong</dc:creator>
  <cp:lastModifiedBy>이 용정</cp:lastModifiedBy>
  <cp:revision>181</cp:revision>
  <cp:lastPrinted>2016-12-09T06:27:09Z</cp:lastPrinted>
  <dcterms:created xsi:type="dcterms:W3CDTF">2016-12-04T07:49:19Z</dcterms:created>
  <dcterms:modified xsi:type="dcterms:W3CDTF">2021-03-22T06:45:26Z</dcterms:modified>
</cp:coreProperties>
</file>